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_rels/chart2.xml.rels" ContentType="application/vnd.openxmlformats-package.relationships+xml"/>
  <Override PartName="/ppt/drawings/drawing1.xml" ContentType="application/vnd.openxmlformats-officedocument.drawingml.chartshap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25.gif" ContentType="image/gif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gif" ContentType="image/gif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svg" ContentType="image/sv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presProps" Target="presProps.xml"/>
</Relationships>
</file>

<file path=ppt/charts/_rels/chart2.xml.rels><?xml version="1.0" encoding="UTF-8"?>
<Relationships xmlns="http://schemas.openxmlformats.org/package/2006/relationships"><Relationship Id="rId1" Type="http://schemas.openxmlformats.org/officeDocument/2006/relationships/chartUserShapes" Target="../drawings/drawing1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layout>
        <c:manualLayout>
          <c:layoutTarget val="inner"/>
          <c:xMode val="edge"/>
          <c:yMode val="edge"/>
          <c:x val="0.0219876416065911"/>
          <c:y val="0.0322105810026842"/>
          <c:w val="0.977188465499485"/>
          <c:h val="0.68144428089012"/>
        </c:manualLayout>
      </c:layout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Tate McRae/ pop</c:v>
                </c:pt>
              </c:strCache>
            </c:strRef>
          </c:tx>
          <c:spPr>
            <a:solidFill>
              <a:srgbClr val="4472c4"/>
            </a:solidFill>
            <a:ln cap="rnd" w="3492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txPr>
              <a:bodyPr wrap="square"/>
              <a:lstStyle/>
              <a:p>
                <a:pPr>
                  <a:defRPr b="0" sz="1000" strike="noStrike" u="none">
                    <a:solidFill>
                      <a:srgbClr val="000000"/>
                    </a:solidFill>
                    <a:uFillTx/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leaderLines>
              <c:spPr>
                <a:ln w="34920">
                  <a:solidFill>
                    <a:srgbClr val="000000"/>
                  </a:solidFill>
                </a:ln>
              </c:spPr>
            </c:leaderLines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3"/>
                <c:pt idx="0">
                  <c:v>Antes </c:v>
                </c:pt>
                <c:pt idx="1">
                  <c:v>2020</c:v>
                </c:pt>
                <c:pt idx="2">
                  <c:v>Después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60</c:v>
                </c:pt>
                <c:pt idx="1">
                  <c:v>70.3</c:v>
                </c:pt>
                <c:pt idx="2">
                  <c:v>63.5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Patrick Watson/indie</c:v>
                </c:pt>
              </c:strCache>
            </c:strRef>
          </c:tx>
          <c:spPr>
            <a:solidFill>
              <a:srgbClr val="ed7d31"/>
            </a:solidFill>
            <a:ln cap="rnd" w="34920">
              <a:solidFill>
                <a:srgbClr val="ed7d31"/>
              </a:solidFill>
              <a:round/>
            </a:ln>
          </c:spPr>
          <c:marker>
            <c:symbol val="none"/>
          </c:marker>
          <c:dLbls>
            <c:txPr>
              <a:bodyPr wrap="square"/>
              <a:lstStyle/>
              <a:p>
                <a:pPr>
                  <a:defRPr b="0" sz="1000" strike="noStrike" u="none">
                    <a:solidFill>
                      <a:srgbClr val="000000"/>
                    </a:solidFill>
                    <a:uFillTx/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leaderLines>
              <c:spPr>
                <a:ln w="34920">
                  <a:solidFill>
                    <a:srgbClr val="000000"/>
                  </a:solidFill>
                </a:ln>
              </c:spPr>
            </c:leaderLines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3"/>
                <c:pt idx="0">
                  <c:v>Antes </c:v>
                </c:pt>
                <c:pt idx="1">
                  <c:v>2020</c:v>
                </c:pt>
                <c:pt idx="2">
                  <c:v>Después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3"/>
                <c:pt idx="0">
                  <c:v>50</c:v>
                </c:pt>
                <c:pt idx="1">
                  <c:v>63</c:v>
                </c:pt>
                <c:pt idx="2">
                  <c:v>50.5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Future/rap</c:v>
                </c:pt>
              </c:strCache>
            </c:strRef>
          </c:tx>
          <c:spPr>
            <a:solidFill>
              <a:srgbClr val="a5a5a5"/>
            </a:solidFill>
            <a:ln cap="rnd" w="34920">
              <a:solidFill>
                <a:srgbClr val="a5a5a5"/>
              </a:solidFill>
              <a:round/>
            </a:ln>
          </c:spPr>
          <c:marker>
            <c:symbol val="none"/>
          </c:marker>
          <c:dLbls>
            <c:txPr>
              <a:bodyPr wrap="square"/>
              <a:lstStyle/>
              <a:p>
                <a:pPr>
                  <a:defRPr b="0" sz="1000" strike="noStrike" u="none">
                    <a:solidFill>
                      <a:srgbClr val="000000"/>
                    </a:solidFill>
                    <a:uFillTx/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leaderLines>
              <c:spPr>
                <a:ln w="34920">
                  <a:solidFill>
                    <a:srgbClr val="000000"/>
                  </a:solidFill>
                </a:ln>
              </c:spPr>
            </c:leaderLines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3"/>
                <c:pt idx="0">
                  <c:v>Antes </c:v>
                </c:pt>
                <c:pt idx="1">
                  <c:v>2020</c:v>
                </c:pt>
                <c:pt idx="2">
                  <c:v>Después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3"/>
                <c:pt idx="0">
                  <c:v>53</c:v>
                </c:pt>
                <c:pt idx="1">
                  <c:v>65.5</c:v>
                </c:pt>
                <c:pt idx="2">
                  <c:v>63.25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label 3</c:f>
              <c:strCache>
                <c:ptCount val="1"/>
                <c:pt idx="0">
                  <c:v>Sebastian Yatra/reggaeton</c:v>
                </c:pt>
              </c:strCache>
            </c:strRef>
          </c:tx>
          <c:spPr>
            <a:solidFill>
              <a:srgbClr val="ffc000"/>
            </a:solidFill>
            <a:ln cap="rnd" w="34920">
              <a:solidFill>
                <a:srgbClr val="ffc000"/>
              </a:solidFill>
              <a:round/>
            </a:ln>
          </c:spPr>
          <c:marker>
            <c:symbol val="none"/>
          </c:marker>
          <c:dLbls>
            <c:txPr>
              <a:bodyPr wrap="square"/>
              <a:lstStyle/>
              <a:p>
                <a:pPr>
                  <a:defRPr b="0" sz="1000" strike="noStrike" u="none">
                    <a:solidFill>
                      <a:srgbClr val="000000"/>
                    </a:solidFill>
                    <a:uFillTx/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leaderLines>
              <c:spPr>
                <a:ln w="34920">
                  <a:solidFill>
                    <a:srgbClr val="000000"/>
                  </a:solidFill>
                </a:ln>
              </c:spPr>
            </c:leaderLines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3"/>
                <c:pt idx="0">
                  <c:v>Antes </c:v>
                </c:pt>
                <c:pt idx="1">
                  <c:v>2020</c:v>
                </c:pt>
                <c:pt idx="2">
                  <c:v>Después</c:v>
                </c:pt>
              </c:strCache>
            </c:strRef>
          </c:cat>
          <c:val>
            <c:numRef>
              <c:f>3</c:f>
              <c:numCache>
                <c:formatCode>General</c:formatCode>
                <c:ptCount val="3"/>
                <c:pt idx="0">
                  <c:v>47</c:v>
                </c:pt>
                <c:pt idx="1">
                  <c:v>66</c:v>
                </c:pt>
                <c:pt idx="2">
                  <c:v>45.9</c:v>
                </c:pt>
              </c:numCache>
            </c:numRef>
          </c:val>
          <c:smooth val="0"/>
        </c:ser>
        <c:hiLowLines>
          <c:spPr>
            <a:ln w="0">
              <a:noFill/>
            </a:ln>
          </c:spPr>
        </c:hiLowLines>
        <c:marker val="0"/>
        <c:axId val="30379245"/>
        <c:axId val="42266370"/>
      </c:lineChart>
      <c:catAx>
        <c:axId val="30379245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9360">
            <a:solidFill>
              <a:srgbClr val="f2f2f2">
                <a:alpha val="10000"/>
              </a:srgbClr>
            </a:solidFill>
            <a:round/>
          </a:ln>
        </c:spPr>
        <c:txPr>
          <a:bodyPr/>
          <a:lstStyle/>
          <a:p>
            <a:pPr>
              <a:defRPr b="1" sz="2400" strike="noStrike" u="none">
                <a:solidFill>
                  <a:srgbClr val="d9d9d9"/>
                </a:solidFill>
                <a:uFillTx/>
                <a:latin typeface="Calibri"/>
              </a:defRPr>
            </a:pPr>
          </a:p>
        </c:txPr>
        <c:crossAx val="42266370"/>
        <c:crosses val="autoZero"/>
        <c:auto val="1"/>
        <c:lblAlgn val="ctr"/>
        <c:lblOffset val="100"/>
        <c:noMultiLvlLbl val="0"/>
      </c:catAx>
      <c:valAx>
        <c:axId val="42266370"/>
        <c:scaling>
          <c:orientation val="minMax"/>
          <c:min val="45"/>
        </c:scaling>
        <c:delete val="1"/>
        <c:axPos val="l"/>
        <c:majorGridlines>
          <c:spPr>
            <a:ln w="9360">
              <a:solidFill>
                <a:srgbClr val="f2f2f2">
                  <a:alpha val="10000"/>
                </a:srgbClr>
              </a:solidFill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trike="noStrike" u="none">
                <a:solidFill>
                  <a:srgbClr val="000000"/>
                </a:solidFill>
                <a:uFillTx/>
                <a:latin typeface="Calibri"/>
              </a:defRPr>
            </a:pPr>
          </a:p>
        </c:txPr>
        <c:crossAx val="30379245"/>
        <c:crossBetween val="between"/>
      </c:valAx>
      <c:spPr>
        <a:noFill/>
        <a:ln w="0">
          <a:noFill/>
        </a:ln>
      </c:spPr>
    </c:plotArea>
    <c:legend>
      <c:legendPos val="b"/>
      <c:overlay val="0"/>
      <c:spPr>
        <a:noFill/>
        <a:ln w="0">
          <a:noFill/>
        </a:ln>
      </c:spPr>
      <c:txPr>
        <a:bodyPr/>
        <a:lstStyle/>
        <a:p>
          <a:pPr>
            <a:defRPr b="0" sz="1600" strike="noStrike" u="none">
              <a:solidFill>
                <a:srgbClr val="d9d9d9"/>
              </a:solidFill>
              <a:uFillTx/>
              <a:latin typeface="Calibri"/>
            </a:defRPr>
          </a:pPr>
        </a:p>
      </c:txPr>
    </c:legend>
    <c:plotVisOnly val="1"/>
    <c:dispBlanksAs val="gap"/>
  </c:chart>
  <c:spPr>
    <a:gradFill>
      <a:gsLst>
        <a:gs pos="0">
          <a:srgbClr val="595959"/>
        </a:gs>
        <a:gs pos="100000">
          <a:srgbClr val="262626"/>
        </a:gs>
      </a:gsLst>
      <a:path path="circle">
        <a:fillToRect l="50000" t="50000" r="50000" b="50000"/>
      </a:path>
    </a:gradFill>
    <a:ln w="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300" strike="noStrike" u="none">
                <a:solidFill>
                  <a:srgbClr val="000000"/>
                </a:solidFill>
                <a:uFillTx/>
                <a:latin typeface="Arial"/>
              </a:defRPr>
            </a:pPr>
            <a:r>
              <a:rPr b="1" lang="es-ES" sz="3600" spc="99" strike="noStrike" u="none">
                <a:solidFill>
                  <a:srgbClr val="f2f2f2"/>
                </a:solidFill>
                <a:uFillTx/>
                <a:latin typeface="Calibri"/>
              </a:rPr>
              <a:t>CANCIONES</a:t>
            </a:r>
            <a:r>
              <a:rPr b="1" lang="es-ES" sz="3600" spc="99" strike="noStrike" u="none">
                <a:solidFill>
                  <a:srgbClr val="f2f2f2"/>
                </a:solidFill>
                <a:uFillTx/>
                <a:latin typeface="Calibri"/>
              </a:rPr>
              <a:t> LANZADAS (2018-2020-2022)</a:t>
            </a:r>
          </a:p>
        </c:rich>
      </c:tx>
      <c:overlay val="0"/>
      <c:spPr>
        <a:noFill/>
        <a:ln w="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181536482694107"/>
          <c:y val="0.126876640419948"/>
          <c:w val="0.966148269410664"/>
          <c:h val="0.733490813648294"/>
        </c:manualLayout>
      </c:layout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5b9bd5"/>
            </a:solidFill>
            <a:ln cap="rnd" w="34920">
              <a:solidFill>
                <a:srgbClr val="5b9bd5"/>
              </a:solidFill>
              <a:round/>
            </a:ln>
          </c:spPr>
          <c:marker>
            <c:symbol val="none"/>
          </c:marker>
          <c:dLbls>
            <c:txPr>
              <a:bodyPr wrap="square"/>
              <a:lstStyle/>
              <a:p>
                <a:pPr>
                  <a:defRPr b="0" sz="1000" strike="noStrike" u="none">
                    <a:solidFill>
                      <a:srgbClr val="000000"/>
                    </a:solidFill>
                    <a:uFillTx/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leaderLines>
              <c:spPr>
                <a:ln w="34920">
                  <a:solidFill>
                    <a:srgbClr val="000000"/>
                  </a:solidFill>
                </a:ln>
              </c:spPr>
            </c:leaderLines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12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  <c:pt idx="7">
                  <c:v>AGOSTO</c:v>
                </c:pt>
                <c:pt idx="8">
                  <c:v>SEPTIEMBRE</c:v>
                </c:pt>
                <c:pt idx="9">
                  <c:v>OCTUBRE</c:v>
                </c:pt>
                <c:pt idx="10">
                  <c:v>NOVIEMBRE</c:v>
                </c:pt>
                <c:pt idx="11">
                  <c:v>DICIEMBRE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2"/>
                <c:pt idx="0">
                  <c:v>146</c:v>
                </c:pt>
                <c:pt idx="1">
                  <c:v>154</c:v>
                </c:pt>
                <c:pt idx="2">
                  <c:v>189</c:v>
                </c:pt>
                <c:pt idx="3">
                  <c:v>146</c:v>
                </c:pt>
                <c:pt idx="4">
                  <c:v>222</c:v>
                </c:pt>
                <c:pt idx="5">
                  <c:v>143</c:v>
                </c:pt>
                <c:pt idx="6">
                  <c:v>168</c:v>
                </c:pt>
                <c:pt idx="7">
                  <c:v>123</c:v>
                </c:pt>
                <c:pt idx="8">
                  <c:v>161</c:v>
                </c:pt>
                <c:pt idx="9">
                  <c:v>212</c:v>
                </c:pt>
                <c:pt idx="10">
                  <c:v>169</c:v>
                </c:pt>
                <c:pt idx="11">
                  <c:v>167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ed7d31"/>
            </a:solidFill>
            <a:ln cap="rnd" w="34920">
              <a:solidFill>
                <a:srgbClr val="ed7d31"/>
              </a:solidFill>
              <a:round/>
            </a:ln>
          </c:spPr>
          <c:marker>
            <c:symbol val="none"/>
          </c:marker>
          <c:dLbls>
            <c:txPr>
              <a:bodyPr wrap="square"/>
              <a:lstStyle/>
              <a:p>
                <a:pPr>
                  <a:defRPr b="0" sz="1000" strike="noStrike" u="none">
                    <a:solidFill>
                      <a:srgbClr val="000000"/>
                    </a:solidFill>
                    <a:uFillTx/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leaderLines>
              <c:spPr>
                <a:ln w="34920">
                  <a:solidFill>
                    <a:srgbClr val="000000"/>
                  </a:solidFill>
                </a:ln>
              </c:spPr>
            </c:leaderLines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12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  <c:pt idx="7">
                  <c:v>AGOSTO</c:v>
                </c:pt>
                <c:pt idx="8">
                  <c:v>SEPTIEMBRE</c:v>
                </c:pt>
                <c:pt idx="9">
                  <c:v>OCTUBRE</c:v>
                </c:pt>
                <c:pt idx="10">
                  <c:v>NOVIEMBRE</c:v>
                </c:pt>
                <c:pt idx="11">
                  <c:v>DICIEMBRE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2"/>
                <c:pt idx="0">
                  <c:v>81</c:v>
                </c:pt>
                <c:pt idx="1">
                  <c:v>120</c:v>
                </c:pt>
                <c:pt idx="2">
                  <c:v>166</c:v>
                </c:pt>
                <c:pt idx="3">
                  <c:v>176</c:v>
                </c:pt>
                <c:pt idx="4">
                  <c:v>208</c:v>
                </c:pt>
                <c:pt idx="5">
                  <c:v>163</c:v>
                </c:pt>
                <c:pt idx="6">
                  <c:v>102</c:v>
                </c:pt>
                <c:pt idx="7">
                  <c:v>194</c:v>
                </c:pt>
                <c:pt idx="8">
                  <c:v>144</c:v>
                </c:pt>
                <c:pt idx="9">
                  <c:v>256</c:v>
                </c:pt>
                <c:pt idx="10">
                  <c:v>215</c:v>
                </c:pt>
                <c:pt idx="11">
                  <c:v>160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a5a5a5"/>
            </a:solidFill>
            <a:ln cap="rnd" w="34920">
              <a:solidFill>
                <a:srgbClr val="a5a5a5"/>
              </a:solidFill>
              <a:round/>
            </a:ln>
          </c:spPr>
          <c:marker>
            <c:symbol val="none"/>
          </c:marker>
          <c:dLbls>
            <c:txPr>
              <a:bodyPr wrap="square"/>
              <a:lstStyle/>
              <a:p>
                <a:pPr>
                  <a:defRPr b="0" sz="1000" strike="noStrike" u="none">
                    <a:solidFill>
                      <a:srgbClr val="000000"/>
                    </a:solidFill>
                    <a:uFillTx/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leaderLines>
              <c:spPr>
                <a:ln w="34920">
                  <a:solidFill>
                    <a:srgbClr val="000000"/>
                  </a:solidFill>
                </a:ln>
              </c:spPr>
            </c:leaderLines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12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  <c:pt idx="7">
                  <c:v>AGOSTO</c:v>
                </c:pt>
                <c:pt idx="8">
                  <c:v>SEPTIEMBRE</c:v>
                </c:pt>
                <c:pt idx="9">
                  <c:v>OCTUBRE</c:v>
                </c:pt>
                <c:pt idx="10">
                  <c:v>NOVIEMBRE</c:v>
                </c:pt>
                <c:pt idx="11">
                  <c:v>DICIEMBRE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12"/>
                <c:pt idx="0">
                  <c:v>102</c:v>
                </c:pt>
                <c:pt idx="1">
                  <c:v>140</c:v>
                </c:pt>
                <c:pt idx="2">
                  <c:v>149</c:v>
                </c:pt>
                <c:pt idx="3">
                  <c:v>126</c:v>
                </c:pt>
                <c:pt idx="4">
                  <c:v>215</c:v>
                </c:pt>
                <c:pt idx="5">
                  <c:v>214</c:v>
                </c:pt>
                <c:pt idx="6">
                  <c:v>154</c:v>
                </c:pt>
                <c:pt idx="7">
                  <c:v>117</c:v>
                </c:pt>
                <c:pt idx="8">
                  <c:v>184</c:v>
                </c:pt>
                <c:pt idx="9">
                  <c:v>214</c:v>
                </c:pt>
                <c:pt idx="10">
                  <c:v>158</c:v>
                </c:pt>
                <c:pt idx="11">
                  <c:v>227</c:v>
                </c:pt>
              </c:numCache>
            </c:numRef>
          </c:val>
          <c:smooth val="0"/>
        </c:ser>
        <c:hiLowLines>
          <c:spPr>
            <a:ln w="0">
              <a:noFill/>
            </a:ln>
          </c:spPr>
        </c:hiLowLines>
        <c:marker val="0"/>
        <c:axId val="72802313"/>
        <c:axId val="38352581"/>
      </c:lineChart>
      <c:catAx>
        <c:axId val="72802313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9360">
            <a:solidFill>
              <a:srgbClr val="f2f2f2">
                <a:alpha val="10000"/>
              </a:srgbClr>
            </a:solidFill>
            <a:round/>
          </a:ln>
        </c:spPr>
        <c:txPr>
          <a:bodyPr/>
          <a:lstStyle/>
          <a:p>
            <a:pPr>
              <a:defRPr b="0" sz="1400" strike="noStrike" u="none">
                <a:solidFill>
                  <a:srgbClr val="d9d9d9"/>
                </a:solidFill>
                <a:uFillTx/>
                <a:latin typeface="Calibri"/>
              </a:defRPr>
            </a:pPr>
          </a:p>
        </c:txPr>
        <c:crossAx val="38352581"/>
        <c:crosses val="autoZero"/>
        <c:auto val="1"/>
        <c:lblAlgn val="ctr"/>
        <c:lblOffset val="100"/>
        <c:noMultiLvlLbl val="0"/>
      </c:catAx>
      <c:valAx>
        <c:axId val="38352581"/>
        <c:scaling>
          <c:orientation val="minMax"/>
        </c:scaling>
        <c:delete val="1"/>
        <c:axPos val="l"/>
        <c:majorGridlines>
          <c:spPr>
            <a:ln w="9360">
              <a:solidFill>
                <a:srgbClr val="f2f2f2">
                  <a:alpha val="10000"/>
                </a:srgbClr>
              </a:solidFill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trike="noStrike" u="none">
                <a:solidFill>
                  <a:srgbClr val="000000"/>
                </a:solidFill>
                <a:uFillTx/>
                <a:latin typeface="Calibri"/>
              </a:defRPr>
            </a:pPr>
          </a:p>
        </c:txPr>
        <c:crossAx val="72802313"/>
        <c:crossBetween val="between"/>
      </c:valAx>
      <c:spPr>
        <a:noFill/>
        <a:ln w="0">
          <a:noFill/>
        </a:ln>
      </c:spPr>
    </c:plotArea>
    <c:legend>
      <c:legendPos val="b"/>
      <c:layout>
        <c:manualLayout>
          <c:xMode val="edge"/>
          <c:yMode val="edge"/>
          <c:x val="0.343441090748399"/>
          <c:y val="0.909419962132183"/>
          <c:w val="0.313117818503202"/>
          <c:h val="0.0770427652947578"/>
        </c:manualLayout>
      </c:layout>
      <c:overlay val="0"/>
      <c:spPr>
        <a:noFill/>
        <a:ln w="0">
          <a:noFill/>
        </a:ln>
      </c:spPr>
      <c:txPr>
        <a:bodyPr/>
        <a:lstStyle/>
        <a:p>
          <a:pPr>
            <a:defRPr b="0" sz="2800" strike="noStrike" u="none">
              <a:solidFill>
                <a:srgbClr val="d9d9d9"/>
              </a:solidFill>
              <a:uFillTx/>
              <a:latin typeface="Calibri"/>
            </a:defRPr>
          </a:pPr>
        </a:p>
      </c:txPr>
    </c:legend>
    <c:plotVisOnly val="1"/>
    <c:dispBlanksAs val="gap"/>
  </c:chart>
  <c:spPr>
    <a:gradFill>
      <a:gsLst>
        <a:gs pos="0">
          <a:srgbClr val="595959"/>
        </a:gs>
        <a:gs pos="100000">
          <a:srgbClr val="262626"/>
        </a:gs>
      </a:gsLst>
      <a:path path="circle">
        <a:fillToRect l="50000" t="50000" r="50000" b="50000"/>
      </a:path>
    </a:gradFill>
    <a:ln w="0">
      <a:noFill/>
    </a:ln>
  </c:spPr>
  <c:userShapes r:id="rId1"/>
</c:chartSpace>
</file>

<file path=ppt/drawings/drawing1.xml><?xml version="1.0" encoding="utf-8"?>
<c:userShapes xmlns:cdr="http://schemas.openxmlformats.org/drawingml/2006/chartDrawing" xmlns:a="http://schemas.openxmlformats.org/drawingml/2006/main" xmlns:c="http://schemas.openxmlformats.org/drawingml/2006/chart" xmlns:r="http://schemas.openxmlformats.org/officeDocument/2006/relationships">
  <cdr:relSizeAnchor>
    <cdr:from>
      <cdr:x>0.20088868101029</cdr:x>
      <cdr:y>0.358740157480315</cdr:y>
    </cdr:from>
    <cdr:to>
      <cdr:x>0.234331150608045</cdr:x>
      <cdr:y>0.418320209973753</cdr:y>
    </cdr:to>
    <cdr:sp>
      <cdr:nvSpPr>
        <cdr:cNvPr id="129" name="Elipse 1"/>
        <cdr:cNvSpPr/>
      </cdr:nvSpPr>
      <cdr:spPr>
        <a:xfrm>
          <a:off x="2473920" y="2460240"/>
          <a:ext cx="411840" cy="408600"/>
        </a:xfrm>
        <a:prstGeom prst="ellipse">
          <a:avLst/>
        </a:prstGeom>
        <a:noFill/>
        <a:ln>
          <a:solidFill>
            <a:srgbClr val="ed7d31"/>
          </a:solidFill>
        </a:ln>
      </cdr:spPr>
      <cdr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/>
      </cdr:style>
      <cdr:txBody>
        <a:bodyPr vertOverflow="clip" lIns="90000" rIns="90000" tIns="45000" bIns="45000" anchor="t">
          <a:noAutofit/>
        </a:bodyPr>
        <a:p>
          <a:pPr>
            <a:lnSpc>
              <a:spcPct val="100000"/>
            </a:lnSpc>
          </a:pPr>
          <a:endParaRPr b="0" lang="es-ES" sz="1800" strike="noStrike" u="none">
            <a:solidFill>
              <a:schemeClr val="lt1"/>
            </a:solidFill>
            <a:uFillTx/>
            <a:latin typeface="Calibri"/>
          </a:endParaRPr>
        </a:p>
      </cdr:txBody>
    </cdr:sp>
  </cdr:relSizeAnchor>
  <cdr:relSizeAnchor>
    <cdr:from>
      <cdr:x>0.523912535079514</cdr:x>
      <cdr:y>0.415328083989501</cdr:y>
    </cdr:from>
    <cdr:to>
      <cdr:x>0.557355004677269</cdr:x>
      <cdr:y>0.47490813648294</cdr:y>
    </cdr:to>
    <cdr:sp>
      <cdr:nvSpPr>
        <cdr:cNvPr id="130" name="Elipse 2"/>
        <cdr:cNvSpPr/>
      </cdr:nvSpPr>
      <cdr:spPr>
        <a:xfrm>
          <a:off x="6451920" y="2848320"/>
          <a:ext cx="411840" cy="408600"/>
        </a:xfrm>
        <a:prstGeom prst="ellipse">
          <a:avLst/>
        </a:prstGeom>
        <a:noFill/>
        <a:ln>
          <a:solidFill>
            <a:srgbClr val="ed7d31"/>
          </a:solidFill>
        </a:ln>
      </cdr:spPr>
      <cdr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/>
      </cdr:style>
      <cdr:txBody>
        <a:bodyPr lIns="90000" rIns="90000" tIns="45000" bIns="45000" anchor="t">
          <a:noAutofit/>
        </a:bodyPr>
        <a:p>
          <a:pPr>
            <a:lnSpc>
              <a:spcPct val="100000"/>
            </a:lnSpc>
            <a:tabLst>
              <a:tab algn="l" pos="0"/>
            </a:tabLst>
          </a:pPr>
          <a:endParaRPr b="0" lang="es-ES" sz="1100" strike="noStrike" u="none">
            <a:solidFill>
              <a:schemeClr val="lt1"/>
            </a:solidFill>
            <a:uFillTx/>
            <a:latin typeface="Calibri"/>
          </a:endParaRPr>
        </a:p>
      </cdr:txBody>
    </cdr:sp>
  </cdr:relSizeAnchor>
  <cdr:relSizeAnchor>
    <cdr:from>
      <cdr:x>0.520784611786717</cdr:x>
      <cdr:y>0.314488188976378</cdr:y>
    </cdr:from>
    <cdr:to>
      <cdr:x>0.631460477081384</cdr:x>
      <cdr:y>0.505826771653543</cdr:y>
    </cdr:to>
    <cdr:sp>
      <cdr:nvSpPr>
        <cdr:cNvPr id="131" name="CuadroTexto 3"/>
        <cdr:cNvSpPr/>
      </cdr:nvSpPr>
      <cdr:spPr>
        <a:xfrm>
          <a:off x="6413400" y="2156760"/>
          <a:ext cx="1362960" cy="1312200"/>
        </a:xfrm>
        <a:prstGeom prst="rect">
          <a:avLst/>
        </a:prstGeom>
        <a:noFill/>
        <a:ln w="0">
          <a:noFill/>
        </a:ln>
      </cdr:spPr>
      <cdr:style>
        <a:lnRef idx="0"/>
        <a:fillRef idx="0"/>
        <a:effectRef idx="0"/>
        <a:fontRef idx="minor"/>
      </cdr:style>
      <cdr:txBody>
        <a:bodyPr wrap="none" vertOverflow="clip" lIns="90000" rIns="90000" tIns="45000" bIns="45000" anchor="t">
          <a:noAutofit/>
        </a:bodyPr>
        <a:p>
          <a:pPr>
            <a:lnSpc>
              <a:spcPct val="100000"/>
            </a:lnSpc>
          </a:pPr>
          <a:r>
            <a:rPr b="1" lang="es-ES" sz="1800" strike="noStrike" u="none">
              <a:solidFill>
                <a:schemeClr val="lt1"/>
              </a:solidFill>
              <a:uFillTx/>
              <a:latin typeface="Times New Roman"/>
            </a:rPr>
            <a:t>Julio(fin estado de alarma)</a:t>
          </a:r>
          <a:endParaRPr b="0" sz="1800" strike="noStrike" u="none">
            <a:solidFill>
              <a:srgbClr val="000000"/>
            </a:solidFill>
            <a:uFillTx/>
            <a:latin typeface="Times New Roman"/>
          </a:endParaRPr>
        </a:p>
      </cdr:txBody>
    </cdr:sp>
  </cdr:relSizeAnchor>
  <cdr:relSizeAnchor>
    <cdr:from>
      <cdr:x>0.54478484565014</cdr:x>
      <cdr:y>0.37244094488189</cdr:y>
    </cdr:from>
    <cdr:to>
      <cdr:x>0.558875116931712</cdr:x>
      <cdr:y>0.433963254593176</cdr:y>
    </cdr:to>
    <cdr:cxnSp>
      <cdr:nvCxnSpPr>
        <cdr:cNvPr id="132" name="Conector recto de flecha 5"/>
        <cdr:cNvCxnSpPr/>
        <cdr:nvPr/>
      </cdr:nvCxnSpPr>
      <cdr:spPr>
        <a:xfrm flipH="1">
          <a:off x="6708960" y="2554200"/>
          <a:ext cx="173880" cy="422280"/>
        </a:xfrm>
        <a:prstGeom prst="straightConnector1">
          <a:avLst/>
        </a:prstGeom>
        <a:ln>
          <a:solidFill>
            <a:srgbClr val="ffffff"/>
          </a:solidFill>
        </a:ln>
      </cdr:spPr>
    </cdr:cxnSp>
  </cdr:relSizeAnchor>
</c:userShap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31F0BA4-D0D6-4328-95D8-4ED3DA10A5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70AEE148-71BA-447F-8D78-37ADA611AAE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BCD46BE0-D7D0-4C98-ADF2-E9BC11BCE1F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redetermin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45757107-079D-4AB7-A7A0-2058E07D3D1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80142D8-E21A-413A-A5F0-1C949197CE6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0664B52-5131-459B-B349-77253629424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F94347F-1625-4DD4-B412-63F13C0F784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A607F3F-6C47-4688-9F6C-F2840160961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6D655E58-1F3A-44C7-84CA-2EAC3A52BFC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F20DCDC2-F3DE-4467-8708-752DB15BAE9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87CA9AFF-7D2F-4DAA-BC25-4B1A11ACDC8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A7E802AA-156B-4913-9A67-7740581359E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s-ES" sz="6000" strike="noStrike" u="none">
                <a:solidFill>
                  <a:schemeClr val="dk1"/>
                </a:solidFill>
                <a:uFillTx/>
                <a:latin typeface="Calibri Light"/>
              </a:rPr>
              <a:t>Haga clic para modificar el estilo de título del patrón</a:t>
            </a:r>
            <a:endParaRPr b="0" lang="es-ES" sz="6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&lt;fecha/hora&gt;</a:t>
            </a:r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43643CA-8E16-4DBC-AAAE-B27044BDA459}" type="slidenum"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trike="noStrike" u="none">
                <a:solidFill>
                  <a:schemeClr val="dk1"/>
                </a:solidFill>
                <a:uFillTx/>
                <a:latin typeface="Calibri"/>
              </a:rPr>
              <a:t>Pulse para editar el formato de texto del esquema</a:t>
            </a: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chemeClr val="dk1"/>
                </a:solidFill>
                <a:uFillTx/>
                <a:latin typeface="Calibri"/>
              </a:rPr>
              <a:t>Segundo nivel del esquema</a:t>
            </a:r>
            <a:endParaRPr b="0" lang="es-E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Tercer nivel del esquema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Cuarto nivel del esquema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uFillTx/>
                <a:latin typeface="Calibri"/>
              </a:rPr>
              <a:t>Quinto nivel del esquema</a:t>
            </a:r>
            <a:endParaRPr b="0" lang="es-E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uFillTx/>
                <a:latin typeface="Calibri"/>
              </a:rPr>
              <a:t>Sexto nivel del esquema</a:t>
            </a:r>
            <a:endParaRPr b="0" lang="es-E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uFillTx/>
                <a:latin typeface="Calibri"/>
              </a:rPr>
              <a:t>Séptimo nivel del esquema</a:t>
            </a:r>
            <a:endParaRPr b="0" lang="es-E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200" strike="noStrike" u="none">
                <a:solidFill>
                  <a:schemeClr val="dk1"/>
                </a:solidFill>
                <a:uFillTx/>
                <a:latin typeface="Calibri Light"/>
              </a:rPr>
              <a:t>Haga clic para modificar el estilo de título del patrón</a:t>
            </a:r>
            <a:endParaRPr b="0" lang="es-E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3200" strike="noStrike" u="none">
                <a:solidFill>
                  <a:schemeClr val="dk1"/>
                </a:solidFill>
                <a:uFillTx/>
                <a:latin typeface="Calibri"/>
              </a:rPr>
              <a:t>Haga clic para modificar los estilos de texto del patrón</a:t>
            </a:r>
            <a:endParaRPr b="0" lang="es-E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uFillTx/>
                <a:latin typeface="Calibri"/>
              </a:rPr>
              <a:t>Segundo nivel</a:t>
            </a: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uFillTx/>
                <a:latin typeface="Calibri"/>
              </a:rPr>
              <a:t>Tercer nivel</a:t>
            </a:r>
            <a:endParaRPr b="0" lang="es-E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uFillTx/>
                <a:latin typeface="Calibri"/>
              </a:rPr>
              <a:t>Cuarto nivel</a:t>
            </a:r>
            <a:endParaRPr b="0" lang="es-E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uFillTx/>
                <a:latin typeface="Calibri"/>
              </a:rPr>
              <a:t>Quinto nivel</a:t>
            </a:r>
            <a:endParaRPr b="0" lang="es-E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dk1"/>
                </a:solidFill>
                <a:uFillTx/>
                <a:latin typeface="Calibri"/>
              </a:rPr>
              <a:t>Haga clic para modificar los estilos de texto del patrón</a:t>
            </a:r>
            <a:endParaRPr b="0" lang="es-ES" sz="1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&lt;fecha/hora&gt;</a:t>
            </a:r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E781230-1C76-4707-A1DD-C394C54CA86C}" type="slidenum"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200" strike="noStrike" u="none">
                <a:solidFill>
                  <a:schemeClr val="dk1"/>
                </a:solidFill>
                <a:uFillTx/>
                <a:latin typeface="Calibri Light"/>
              </a:rPr>
              <a:t>Haga clic para modificar el estilo de título del patrón</a:t>
            </a:r>
            <a:endParaRPr b="0" lang="es-E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chemeClr val="dk1"/>
                </a:solidFill>
                <a:uFillTx/>
                <a:latin typeface="Calibri"/>
              </a:rPr>
              <a:t>Pulse para editar el formato de texto del esquema</a:t>
            </a:r>
            <a:endParaRPr b="0" lang="es-E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3200" strike="noStrike" u="none">
                <a:solidFill>
                  <a:schemeClr val="dk1"/>
                </a:solidFill>
                <a:uFillTx/>
                <a:latin typeface="Calibri"/>
              </a:rPr>
              <a:t>Segundo nivel del esquema</a:t>
            </a:r>
            <a:endParaRPr b="0" lang="es-E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chemeClr val="dk1"/>
                </a:solidFill>
                <a:uFillTx/>
                <a:latin typeface="Calibri"/>
              </a:rPr>
              <a:t>Tercer nivel del esquema</a:t>
            </a:r>
            <a:endParaRPr b="0" lang="es-E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3200" strike="noStrike" u="none">
                <a:solidFill>
                  <a:schemeClr val="dk1"/>
                </a:solidFill>
                <a:uFillTx/>
                <a:latin typeface="Calibri"/>
              </a:rPr>
              <a:t>Cuarto nivel del esquema</a:t>
            </a:r>
            <a:endParaRPr b="0" lang="es-E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chemeClr val="dk1"/>
                </a:solidFill>
                <a:uFillTx/>
                <a:latin typeface="Calibri"/>
              </a:rPr>
              <a:t>Quinto nivel del esquema</a:t>
            </a:r>
            <a:endParaRPr b="0" lang="es-E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chemeClr val="dk1"/>
                </a:solidFill>
                <a:uFillTx/>
                <a:latin typeface="Calibri"/>
              </a:rPr>
              <a:t>Sexto nivel del esquema</a:t>
            </a:r>
            <a:endParaRPr b="0" lang="es-E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chemeClr val="dk1"/>
                </a:solidFill>
                <a:uFillTx/>
                <a:latin typeface="Calibri"/>
              </a:rPr>
              <a:t>Séptimo nivel del esquema</a:t>
            </a:r>
            <a:endParaRPr b="0" lang="es-E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dk1"/>
                </a:solidFill>
                <a:uFillTx/>
                <a:latin typeface="Calibri"/>
              </a:rPr>
              <a:t>Haga clic para modificar los estilos de texto del patrón</a:t>
            </a:r>
            <a:endParaRPr b="0" lang="es-ES" sz="1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&lt;fecha/hora&gt;</a:t>
            </a:r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35684B2-39E8-43FF-821A-59D1084B0C2F}" type="slidenum"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4400" strike="noStrike" u="none">
                <a:solidFill>
                  <a:schemeClr val="dk1"/>
                </a:solidFill>
                <a:uFillTx/>
                <a:latin typeface="Calibri"/>
              </a:rPr>
              <a:t>Pulse para editar el formato del texto de título</a:t>
            </a:r>
            <a:endParaRPr b="0" lang="es-E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Pulse para editar el formato de texto del esquema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Segundo nivel del esquema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Tercer nivel del esquema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Cuarto nivel del esquema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Quinto nivel del esquema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Sexto nivel del esquema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Séptimo nivel del esquema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Pulse para editar el formato de texto del esquema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Segundo nivel del esquema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Tercer nivel del esquema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Cuarto nivel del esquema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Quinto nivel del esquema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Sexto nivel del esquema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Séptimo nivel del esquema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879E37D-6013-442F-931D-B4D403C74FCB}" type="slidenum"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" name="PlaceHolder 6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&lt;fecha/hora&gt;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uFillTx/>
                <a:latin typeface="Calibri Light"/>
              </a:rPr>
              <a:t>Haga clic para modificar el estilo de título del patrón</a:t>
            </a:r>
            <a:endParaRPr b="0" lang="es-E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uFillTx/>
                <a:latin typeface="Calibri"/>
              </a:rPr>
              <a:t>Haga clic para modificar los estilos de texto del patrón</a:t>
            </a: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uFillTx/>
                <a:latin typeface="Calibri"/>
              </a:rPr>
              <a:t>Segundo nivel</a:t>
            </a:r>
            <a:endParaRPr b="0" lang="es-E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uFillTx/>
                <a:latin typeface="Calibri"/>
              </a:rPr>
              <a:t>Tercer nivel</a:t>
            </a:r>
            <a:endParaRPr b="0" lang="es-E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Cuarto nivel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Quinto nivel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&lt;fecha/hora&gt;</a:t>
            </a:r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12AFF55-43E9-4836-8A6F-C8DB65FE640D}" type="slidenum"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uFillTx/>
                <a:latin typeface="Calibri Light"/>
              </a:rPr>
              <a:t>Haga clic para modificar el estilo de título del patrón</a:t>
            </a:r>
            <a:endParaRPr b="0" lang="es-E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uFillTx/>
                <a:latin typeface="Calibri"/>
              </a:rPr>
              <a:t>Haga clic para modificar los estilos de texto del patrón</a:t>
            </a: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uFillTx/>
                <a:latin typeface="Calibri"/>
              </a:rPr>
              <a:t>Segundo nivel</a:t>
            </a:r>
            <a:endParaRPr b="0" lang="es-E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uFillTx/>
                <a:latin typeface="Calibri"/>
              </a:rPr>
              <a:t>Tercer nivel</a:t>
            </a:r>
            <a:endParaRPr b="0" lang="es-E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Cuarto nivel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Quinto nivel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&lt;fecha/hora&gt;</a:t>
            </a:r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C416192-075D-46C0-843A-FABC2055D8F0}" type="slidenum"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uFillTx/>
                <a:latin typeface="Calibri Light"/>
              </a:rPr>
              <a:t>Haga clic para modificar el estilo de título del patrón</a:t>
            </a:r>
            <a:endParaRPr b="0" lang="es-E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uFillTx/>
                <a:latin typeface="Calibri"/>
              </a:rPr>
              <a:t>Haga clic para modificar los estilos de texto del patrón</a:t>
            </a: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uFillTx/>
                <a:latin typeface="Calibri"/>
              </a:rPr>
              <a:t>Segundo nivel</a:t>
            </a:r>
            <a:endParaRPr b="0" lang="es-E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uFillTx/>
                <a:latin typeface="Calibri"/>
              </a:rPr>
              <a:t>Tercer nivel</a:t>
            </a:r>
            <a:endParaRPr b="0" lang="es-E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Cuarto nivel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Quinto nivel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&lt;fecha/hora&gt;</a:t>
            </a:r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CB32EB4-C666-4192-86C0-10A5F64713E8}" type="slidenum"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6000" strike="noStrike" u="none">
                <a:solidFill>
                  <a:schemeClr val="dk1"/>
                </a:solidFill>
                <a:uFillTx/>
                <a:latin typeface="Calibri Light"/>
              </a:rPr>
              <a:t>Haga clic para modificar el estilo de título del patrón</a:t>
            </a:r>
            <a:endParaRPr b="0" lang="es-ES" sz="6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Haga clic para modificar los estilos de texto del patrón</a:t>
            </a:r>
            <a:endParaRPr b="0" lang="es-ES" sz="2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&lt;fecha/hora&gt;</a:t>
            </a:r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A86A0F1-F699-4019-AE1F-03A1020B9A36}" type="slidenum"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uFillTx/>
                <a:latin typeface="Calibri Light"/>
              </a:rPr>
              <a:t>Haga clic para modificar el estilo de título del patrón</a:t>
            </a:r>
            <a:endParaRPr b="0" lang="es-E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uFillTx/>
                <a:latin typeface="Calibri"/>
              </a:rPr>
              <a:t>Haga clic para modificar los estilos de texto del patrón</a:t>
            </a: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uFillTx/>
                <a:latin typeface="Calibri"/>
              </a:rPr>
              <a:t>Segundo nivel</a:t>
            </a:r>
            <a:endParaRPr b="0" lang="es-E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uFillTx/>
                <a:latin typeface="Calibri"/>
              </a:rPr>
              <a:t>Tercer nivel</a:t>
            </a:r>
            <a:endParaRPr b="0" lang="es-E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Cuarto nivel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Quinto nivel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uFillTx/>
                <a:latin typeface="Calibri"/>
              </a:rPr>
              <a:t>Haga clic para modificar los estilos de texto del patrón</a:t>
            </a: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uFillTx/>
                <a:latin typeface="Calibri"/>
              </a:rPr>
              <a:t>Segundo nivel</a:t>
            </a:r>
            <a:endParaRPr b="0" lang="es-E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uFillTx/>
                <a:latin typeface="Calibri"/>
              </a:rPr>
              <a:t>Tercer nivel</a:t>
            </a:r>
            <a:endParaRPr b="0" lang="es-E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Cuarto nivel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Quinto nivel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&lt;fecha/hora&gt;</a:t>
            </a:r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99B357F-2BA1-4755-8142-731BD9ACE880}" type="slidenum"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uFillTx/>
                <a:latin typeface="Calibri Light"/>
              </a:rPr>
              <a:t>Haga clic para modificar el estilo de título del patrón</a:t>
            </a:r>
            <a:endParaRPr b="0" lang="es-E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s-ES" sz="2400" strike="noStrike" u="none">
                <a:solidFill>
                  <a:schemeClr val="dk1"/>
                </a:solidFill>
                <a:uFillTx/>
                <a:latin typeface="Calibri"/>
              </a:rPr>
              <a:t>Haga clic para modificar los estilos de texto del patrón</a:t>
            </a:r>
            <a:endParaRPr b="0" lang="es-ES" sz="2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uFillTx/>
                <a:latin typeface="Calibri"/>
              </a:rPr>
              <a:t>Haga clic para modificar los estilos de texto del patrón</a:t>
            </a: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uFillTx/>
                <a:latin typeface="Calibri"/>
              </a:rPr>
              <a:t>Segundo nivel</a:t>
            </a:r>
            <a:endParaRPr b="0" lang="es-E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uFillTx/>
                <a:latin typeface="Calibri"/>
              </a:rPr>
              <a:t>Tercer nivel</a:t>
            </a:r>
            <a:endParaRPr b="0" lang="es-E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Cuarto nivel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Quinto nivel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s-ES" sz="2400" strike="noStrike" u="none">
                <a:solidFill>
                  <a:schemeClr val="dk1"/>
                </a:solidFill>
                <a:uFillTx/>
                <a:latin typeface="Calibri"/>
              </a:rPr>
              <a:t>Haga clic para modificar los estilos de texto del patrón</a:t>
            </a:r>
            <a:endParaRPr b="0" lang="es-ES" sz="2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uFillTx/>
                <a:latin typeface="Calibri"/>
              </a:rPr>
              <a:t>Haga clic para modificar los estilos de texto del patrón</a:t>
            </a: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uFillTx/>
                <a:latin typeface="Calibri"/>
              </a:rPr>
              <a:t>Segundo nivel</a:t>
            </a:r>
            <a:endParaRPr b="0" lang="es-E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uFillTx/>
                <a:latin typeface="Calibri"/>
              </a:rPr>
              <a:t>Tercer nivel</a:t>
            </a:r>
            <a:endParaRPr b="0" lang="es-E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Cuarto nivel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uFillTx/>
                <a:latin typeface="Calibri"/>
              </a:rPr>
              <a:t>Quinto nivel</a:t>
            </a:r>
            <a:endParaRPr b="0" lang="es-E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&lt;fecha/hora&gt;</a:t>
            </a:r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036B7D1-E681-47DB-8799-4A1503029603}" type="slidenum"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uFillTx/>
                <a:latin typeface="Calibri Light"/>
              </a:rPr>
              <a:t>Haga clic para modificar el estilo de título del patrón</a:t>
            </a:r>
            <a:endParaRPr b="0" lang="es-E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&lt;fecha/hora&gt;</a:t>
            </a:r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3703135-F1CD-4A71-BED9-E90670B88655}" type="slidenum"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&lt;fecha/hora&gt;</a:t>
            </a:r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3F6E35E-8221-46D0-BD6A-3FEB3450513A}" type="slidenum">
              <a:rPr b="0" lang="es-E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chart" Target="../charts/chart1.xml"/><Relationship Id="rId3" Type="http://schemas.openxmlformats.org/officeDocument/2006/relationships/video" Target="file:///C:/Users/USER/Downloads/NULL" TargetMode="External"/><Relationship Id="rId4" Type="http://schemas.microsoft.com/office/2007/relationships/media" Target="file:///C:/Users/USER/Downloads/NULL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video" Target="file:///C:/Users/USER/Downloads/NULL" TargetMode="External"/><Relationship Id="rId3" Type="http://schemas.microsoft.com/office/2007/relationships/media" Target="file:///C:/Users/USER/Downloads/NULL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1.png"/><Relationship Id="rId3" Type="http://schemas.openxmlformats.org/officeDocument/2006/relationships/video" Target="file:///C:/Users/USER/Downloads/NULL" TargetMode="External"/><Relationship Id="rId4" Type="http://schemas.microsoft.com/office/2007/relationships/media" Target="file:///C:/Users/USER/Downloads/NULL" TargetMode="External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sv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chart" Target="../charts/chart2.xml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5.gif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video" Target="file:///C:/Users/USER/Downloads/NULL" TargetMode="External"/><Relationship Id="rId3" Type="http://schemas.microsoft.com/office/2007/relationships/media" Target="file:///C:/Users/USER/Downloads/NULL" TargetMode="External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1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video" Target="file:///C:/Users/USER/Downloads/NULL" TargetMode="External"/><Relationship Id="rId6" Type="http://schemas.microsoft.com/office/2007/relationships/media" Target="file:///C:/Users/USER/Downloads/NULL" TargetMode="External"/><Relationship Id="rId7" Type="http://schemas.openxmlformats.org/officeDocument/2006/relationships/image" Target="../media/image16.png"/><Relationship Id="rId8" Type="http://schemas.openxmlformats.org/officeDocument/2006/relationships/image" Target="../media/image17.gif"/><Relationship Id="rId9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39000" b="-3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wipe dir="l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39000" b="-3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391480" y="696960"/>
            <a:ext cx="7361280" cy="178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s-ES" sz="6000" strike="noStrike" u="none">
                <a:solidFill>
                  <a:schemeClr val="dk1"/>
                </a:solidFill>
                <a:uFillTx/>
                <a:latin typeface="Calibri Light"/>
              </a:rPr>
              <a:t>41 artistas brillaron en 2020, entre ellos…</a:t>
            </a:r>
            <a:endParaRPr b="0" lang="es-ES" sz="6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15" name="Título 1"/>
          <p:cNvSpPr/>
          <p:nvPr/>
        </p:nvSpPr>
        <p:spPr>
          <a:xfrm>
            <a:off x="2415240" y="2907000"/>
            <a:ext cx="7361280" cy="17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 defTabSz="914400">
              <a:lnSpc>
                <a:spcPct val="90000"/>
              </a:lnSpc>
            </a:pPr>
            <a:endParaRPr b="1" lang="es-ES" sz="6000" strike="noStrike" u="none">
              <a:solidFill>
                <a:schemeClr val="dk1"/>
              </a:solidFill>
              <a:highlight>
                <a:srgbClr val="ffff00"/>
              </a:highlight>
              <a:uFillTx/>
              <a:latin typeface="Calibri Light"/>
            </a:endParaRPr>
          </a:p>
        </p:txBody>
      </p:sp>
      <p:graphicFrame>
        <p:nvGraphicFramePr>
          <p:cNvPr id="116" name="Gráfico 8"/>
          <p:cNvGraphicFramePr/>
          <p:nvPr/>
        </p:nvGraphicFramePr>
        <p:xfrm>
          <a:off x="2576520" y="2486880"/>
          <a:ext cx="6990840" cy="4157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7" name="" descr="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280" y="6401880"/>
            <a:ext cx="418680" cy="418680"/>
          </a:xfrm>
          <a:prstGeom prst="rect">
            <a:avLst/>
          </a:prstGeom>
          <a:ln w="0">
            <a:noFill/>
          </a:ln>
        </p:spPr>
      </p:pic>
      <p:pic>
        <p:nvPicPr>
          <p:cNvPr id="118" name="Imagen 11" descr=""/>
          <p:cNvPicPr/>
          <p:nvPr/>
        </p:nvPicPr>
        <p:blipFill>
          <a:blip r:embed="rId6"/>
          <a:stretch/>
        </p:blipFill>
        <p:spPr>
          <a:xfrm>
            <a:off x="618480" y="4284000"/>
            <a:ext cx="1796400" cy="2272680"/>
          </a:xfrm>
          <a:prstGeom prst="rect">
            <a:avLst/>
          </a:prstGeom>
          <a:ln w="0">
            <a:noFill/>
          </a:ln>
        </p:spPr>
      </p:pic>
      <p:sp>
        <p:nvSpPr>
          <p:cNvPr id="119" name="CuadroTexto 13"/>
          <p:cNvSpPr/>
          <p:nvPr/>
        </p:nvSpPr>
        <p:spPr>
          <a:xfrm>
            <a:off x="1590840" y="5505120"/>
            <a:ext cx="649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S" sz="1800" strike="noStrike" u="none">
                <a:solidFill>
                  <a:schemeClr val="lt1"/>
                </a:solidFill>
                <a:uFillTx/>
                <a:latin typeface="Century Gothic"/>
              </a:rPr>
              <a:t>RAP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transition spd="slow">
    <p:wipe dir="l"/>
  </p:transition>
  <p:timing>
    <p:tnLst>
      <p:par>
        <p:cTn id="46" dur="indefinite" restart="never" nodeType="tmRoot">
          <p:childTnLst>
            <p:seq>
              <p:cTn id="47" dur="indefinite" nodeType="mainSeq"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7168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39000" b="-3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2284920" y="1639080"/>
            <a:ext cx="7361280" cy="178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85000" lnSpcReduction="19999"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s-ES" sz="6000" strike="noStrike" u="none">
                <a:solidFill>
                  <a:schemeClr val="dk1"/>
                </a:solidFill>
                <a:uFillTx/>
                <a:latin typeface="Calibri Light"/>
              </a:rPr>
              <a:t>521 artistas escuchados en 2020 tienen aún oyentes en la actualidad</a:t>
            </a:r>
            <a:endParaRPr b="0" lang="es-ES" sz="6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21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9960" y="3646800"/>
            <a:ext cx="4159800" cy="2339640"/>
          </a:xfrm>
          <a:prstGeom prst="rect">
            <a:avLst/>
          </a:prstGeom>
          <a:ln w="0">
            <a:noFill/>
          </a:ln>
        </p:spPr>
      </p:pic>
      <p:pic>
        <p:nvPicPr>
          <p:cNvPr id="122" name="Imagen 3" descr=""/>
          <p:cNvPicPr/>
          <p:nvPr/>
        </p:nvPicPr>
        <p:blipFill>
          <a:blip r:embed="rId5"/>
          <a:stretch/>
        </p:blipFill>
        <p:spPr>
          <a:xfrm>
            <a:off x="6881760" y="4018680"/>
            <a:ext cx="2007000" cy="1968120"/>
          </a:xfrm>
          <a:prstGeom prst="rect">
            <a:avLst/>
          </a:prstGeom>
          <a:ln w="0">
            <a:noFill/>
          </a:ln>
        </p:spPr>
      </p:pic>
      <p:sp>
        <p:nvSpPr>
          <p:cNvPr id="123" name="CuadroTexto 4"/>
          <p:cNvSpPr/>
          <p:nvPr/>
        </p:nvSpPr>
        <p:spPr>
          <a:xfrm>
            <a:off x="7869240" y="4849920"/>
            <a:ext cx="789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S" sz="1800" strike="noStrike" u="none">
                <a:solidFill>
                  <a:schemeClr val="lt1"/>
                </a:solidFill>
                <a:uFillTx/>
                <a:latin typeface="Century Gothic"/>
              </a:rPr>
              <a:t>INDIE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transition spd="slow">
    <p:wipe dir="l"/>
  </p:transition>
  <p:timing>
    <p:tnLst>
      <p:par>
        <p:cTn id="52" dur="indefinite" restart="never" nodeType="tmRoot">
          <p:childTnLst>
            <p:seq>
              <p:cTn id="53" dur="indefinite" nodeType="mainSeq"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7069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58" restart="whenNotActive" nodeType="interactiveSeq" fill="hold">
                <p:stCondLst>
                  <p:cond delay="0" evt="onClick">
                    <p:tgtEl>
                      <p:spTgt spid="121"/>
                    </p:tgtEl>
                  </p:cond>
                </p:stCondLst>
                <p:childTnLst>
                  <p:par>
                    <p:cTn id="59" fill="hold">
                      <p:stCondLst>
                        <p:cond delay="0" evt="onClick">
                          <p:tgtEl>
                            <p:spTgt spid="121"/>
                          </p:tgtEl>
                        </p:cond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39000" b="-3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2319120" y="1341000"/>
            <a:ext cx="7361280" cy="178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85000" lnSpcReduction="19999"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s-ES" sz="6000" strike="noStrike" u="none">
                <a:solidFill>
                  <a:schemeClr val="dk1"/>
                </a:solidFill>
                <a:uFillTx/>
                <a:latin typeface="Calibri Light"/>
              </a:rPr>
              <a:t>191 artistas aumentaron su popularidad en 2020, como...</a:t>
            </a:r>
            <a:endParaRPr b="0" lang="es-ES" sz="6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25" name="Imagen 5" descr=""/>
          <p:cNvPicPr/>
          <p:nvPr/>
        </p:nvPicPr>
        <p:blipFill>
          <a:blip r:embed="rId2"/>
          <a:stretch/>
        </p:blipFill>
        <p:spPr>
          <a:xfrm>
            <a:off x="7247160" y="3509280"/>
            <a:ext cx="1985400" cy="2087640"/>
          </a:xfrm>
          <a:prstGeom prst="rect">
            <a:avLst/>
          </a:prstGeom>
          <a:ln w="0">
            <a:noFill/>
          </a:ln>
        </p:spPr>
      </p:pic>
      <p:sp>
        <p:nvSpPr>
          <p:cNvPr id="126" name="CuadroTexto 6"/>
          <p:cNvSpPr/>
          <p:nvPr/>
        </p:nvSpPr>
        <p:spPr>
          <a:xfrm>
            <a:off x="8011440" y="4552920"/>
            <a:ext cx="12207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S" sz="1200" strike="noStrike" u="none">
                <a:solidFill>
                  <a:schemeClr val="lt1"/>
                </a:solidFill>
                <a:uFillTx/>
                <a:latin typeface="Century Gothic"/>
              </a:rPr>
              <a:t>REGGAETON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7" name="" descr="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24400" y="3130920"/>
            <a:ext cx="4537080" cy="246600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7588" fill="hold"/>
                                        <p:tgtEl>
                                          <p:spTgt spid="1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69" restart="whenNotActive" nodeType="interactiveSeq" fill="hold">
                <p:stCondLst>
                  <p:cond delay="0" evt="onClick">
                    <p:tgtEl>
                      <p:spTgt spid="127"/>
                    </p:tgtEl>
                  </p:cond>
                </p:stCondLst>
                <p:childTnLst>
                  <p:par>
                    <p:cTn id="70" fill="hold">
                      <p:stCondLst>
                        <p:cond delay="0" evt="onClick">
                          <p:tgtEl>
                            <p:spTgt spid="127"/>
                          </p:tgtEl>
                        </p:cond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3" dur="1" fill="hold"/>
                                        <p:tgtEl>
                                          <p:spTgt spid="1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wipe dir="l"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39000" b="-3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" name="Gráfico 1"/>
          <p:cNvGraphicFramePr/>
          <p:nvPr/>
        </p:nvGraphicFramePr>
        <p:xfrm>
          <a:off x="0" y="0"/>
          <a:ext cx="12314520" cy="6857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transition spd="slow">
    <p:wipe dir="l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39000" b="-3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adroTexto 8"/>
          <p:cNvSpPr/>
          <p:nvPr/>
        </p:nvSpPr>
        <p:spPr>
          <a:xfrm>
            <a:off x="2841480" y="1485720"/>
            <a:ext cx="65102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s-ES" sz="5400" strike="noStrike" u="none">
                <a:solidFill>
                  <a:srgbClr val="000000"/>
                </a:solidFill>
                <a:uFillTx/>
                <a:latin typeface="Arial"/>
              </a:rPr>
              <a:t>Nuestro mayor reto</a:t>
            </a:r>
            <a:endParaRPr b="0" lang="es-ES" sz="5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4" name="CuadroTexto 1"/>
          <p:cNvSpPr/>
          <p:nvPr/>
        </p:nvSpPr>
        <p:spPr>
          <a:xfrm>
            <a:off x="2989440" y="2505600"/>
            <a:ext cx="621252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s" sz="2000" strike="noStrike" u="none">
                <a:solidFill>
                  <a:srgbClr val="404040"/>
                </a:solidFill>
                <a:uFillTx/>
                <a:latin typeface="Arial"/>
                <a:ea typeface="Roboto"/>
              </a:rPr>
              <a:t>El análisis de los datos relacionándolos con el año de la pandemia y lo que podríamos sacar de valor para la empresa.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5" name="Imagen 5" descr=""/>
          <p:cNvPicPr/>
          <p:nvPr/>
        </p:nvPicPr>
        <p:blipFill>
          <a:blip r:embed="rId2"/>
          <a:srcRect l="0" t="0" r="15780" b="0"/>
          <a:stretch/>
        </p:blipFill>
        <p:spPr>
          <a:xfrm>
            <a:off x="4503240" y="3426480"/>
            <a:ext cx="2887560" cy="304776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39000" b="-3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adroTexto 8"/>
          <p:cNvSpPr/>
          <p:nvPr/>
        </p:nvSpPr>
        <p:spPr>
          <a:xfrm>
            <a:off x="2513160" y="1125360"/>
            <a:ext cx="46803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s-ES" sz="5400" strike="noStrike" u="none">
                <a:solidFill>
                  <a:srgbClr val="000000"/>
                </a:solidFill>
                <a:uFillTx/>
                <a:latin typeface="Arial"/>
              </a:rPr>
              <a:t>Conclusiones</a:t>
            </a:r>
            <a:endParaRPr b="0" lang="es-ES" sz="5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CuadroTexto 2"/>
          <p:cNvSpPr/>
          <p:nvPr/>
        </p:nvSpPr>
        <p:spPr>
          <a:xfrm>
            <a:off x="2644200" y="2312640"/>
            <a:ext cx="6921360" cy="375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404040"/>
              </a:buClr>
              <a:buFont typeface="OpenSymbol"/>
              <a:buChar char="-"/>
            </a:pPr>
            <a:r>
              <a:rPr b="0" lang="es-ES" sz="2000" strike="noStrike" u="none">
                <a:solidFill>
                  <a:srgbClr val="404040"/>
                </a:solidFill>
                <a:uFillTx/>
                <a:latin typeface="Roboto"/>
                <a:ea typeface="Roboto"/>
              </a:rPr>
              <a:t>Leve bajada de popularidad en 2020 de todos los géneros, condicionado quizás por el estado anímico de la sociedad.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404040"/>
              </a:buClr>
              <a:buFont typeface="OpenSymbol"/>
              <a:buChar char="-"/>
            </a:pPr>
            <a:r>
              <a:rPr b="0" lang="es-ES" sz="2000" strike="noStrike" u="none">
                <a:solidFill>
                  <a:srgbClr val="404040"/>
                </a:solidFill>
                <a:uFillTx/>
                <a:latin typeface="Roboto"/>
                <a:ea typeface="Roboto"/>
              </a:rPr>
              <a:t>El género pop aumenta su popularidad tras la pandemia.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404040"/>
              </a:buClr>
              <a:buFont typeface="OpenSymbol"/>
              <a:buChar char="-"/>
            </a:pPr>
            <a:r>
              <a:rPr b="0" lang="es-ES" sz="2000" strike="noStrike" u="none">
                <a:solidFill>
                  <a:srgbClr val="404040"/>
                </a:solidFill>
                <a:uFillTx/>
                <a:latin typeface="Roboto"/>
                <a:ea typeface="Roboto"/>
              </a:rPr>
              <a:t>Se encuentran relaciones de lanzamientos de canciones con momentos clave durante la pandemia (marzo, julio).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transition spd="slow">
    <p:wipe dir="l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39000" b="-3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adroTexto 8"/>
          <p:cNvSpPr/>
          <p:nvPr/>
        </p:nvSpPr>
        <p:spPr>
          <a:xfrm>
            <a:off x="2887560" y="1039680"/>
            <a:ext cx="36525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s-ES" sz="5400" strike="noStrike" u="none">
                <a:solidFill>
                  <a:srgbClr val="000000"/>
                </a:solidFill>
                <a:uFillTx/>
                <a:latin typeface="Arial"/>
              </a:rPr>
              <a:t>Next steps</a:t>
            </a:r>
            <a:endParaRPr b="0" lang="es-ES" sz="5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9" name="CuadroTexto 2"/>
          <p:cNvSpPr/>
          <p:nvPr/>
        </p:nvSpPr>
        <p:spPr>
          <a:xfrm>
            <a:off x="3006360" y="2068920"/>
            <a:ext cx="6181200" cy="42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s-ES" sz="2000" strike="noStrike" u="none">
                <a:solidFill>
                  <a:srgbClr val="404040"/>
                </a:solidFill>
                <a:uFillTx/>
                <a:latin typeface="Roboto"/>
                <a:ea typeface="Roboto"/>
              </a:rPr>
              <a:t>Este proyecto sienta las bases para futuras investigaciones y algunas mejoras podrían ser: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43080" defTabSz="914400">
              <a:lnSpc>
                <a:spcPct val="100000"/>
              </a:lnSpc>
              <a:buClr>
                <a:srgbClr val="404040"/>
              </a:buClr>
              <a:buFont typeface="Roboto"/>
              <a:buChar char="●"/>
              <a:tabLst>
                <a:tab algn="l" pos="0"/>
              </a:tabLst>
            </a:pPr>
            <a:r>
              <a:rPr b="1" lang="es-ES" sz="2000" strike="noStrike" u="none">
                <a:solidFill>
                  <a:srgbClr val="404040"/>
                </a:solidFill>
                <a:uFillTx/>
                <a:latin typeface="Roboto"/>
                <a:ea typeface="Roboto"/>
              </a:rPr>
              <a:t>Ampliar los géneros musicales</a:t>
            </a:r>
            <a:r>
              <a:rPr b="0" lang="es-ES" sz="2000" strike="noStrike" u="none">
                <a:solidFill>
                  <a:srgbClr val="404040"/>
                </a:solidFill>
                <a:uFillTx/>
                <a:latin typeface="Roboto"/>
                <a:ea typeface="Roboto"/>
              </a:rPr>
              <a:t>: obtener el género de cada artista para filtrar y clasificar mejor las canciones</a:t>
            </a:r>
            <a:r>
              <a:rPr b="1" lang="es-ES" sz="2000" strike="noStrike" u="none">
                <a:solidFill>
                  <a:srgbClr val="404040"/>
                </a:solidFill>
                <a:uFillTx/>
                <a:latin typeface="Roboto"/>
                <a:ea typeface="Roboto"/>
              </a:rPr>
              <a:t>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defTabSz="914400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43080" defTabSz="914400">
              <a:lnSpc>
                <a:spcPct val="115000"/>
              </a:lnSpc>
              <a:buClr>
                <a:srgbClr val="404040"/>
              </a:buClr>
              <a:buFont typeface="Roboto"/>
              <a:buChar char="●"/>
              <a:tabLst>
                <a:tab algn="l" pos="0"/>
              </a:tabLst>
            </a:pPr>
            <a:r>
              <a:rPr b="0" lang="es-ES" sz="2000" strike="noStrike" u="none">
                <a:solidFill>
                  <a:srgbClr val="404040"/>
                </a:solidFill>
                <a:uFillTx/>
                <a:latin typeface="Roboto"/>
                <a:ea typeface="Roboto"/>
              </a:rPr>
              <a:t>Establecer una relación con</a:t>
            </a:r>
            <a:r>
              <a:rPr b="1" lang="es-ES" sz="2000" strike="noStrike" u="none">
                <a:solidFill>
                  <a:srgbClr val="404040"/>
                </a:solidFill>
                <a:uFillTx/>
                <a:latin typeface="Roboto"/>
                <a:ea typeface="Roboto"/>
              </a:rPr>
              <a:t> datos poblacionales</a:t>
            </a:r>
            <a:r>
              <a:rPr b="0" lang="es-ES" sz="2000" strike="noStrike" u="none">
                <a:solidFill>
                  <a:srgbClr val="404040"/>
                </a:solidFill>
                <a:uFillTx/>
                <a:latin typeface="Roboto"/>
                <a:ea typeface="Roboto"/>
              </a:rPr>
              <a:t>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defTabSz="914400">
              <a:lnSpc>
                <a:spcPct val="115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43080" defTabSz="914400">
              <a:lnSpc>
                <a:spcPct val="115000"/>
              </a:lnSpc>
              <a:buClr>
                <a:srgbClr val="404040"/>
              </a:buClr>
              <a:buFont typeface="Roboto"/>
              <a:buChar char="●"/>
              <a:tabLst>
                <a:tab algn="l" pos="0"/>
              </a:tabLst>
            </a:pPr>
            <a:r>
              <a:rPr b="0" lang="es-ES" sz="2000" strike="noStrike" u="none">
                <a:solidFill>
                  <a:srgbClr val="404040"/>
                </a:solidFill>
                <a:uFillTx/>
                <a:latin typeface="Roboto"/>
                <a:ea typeface="Roboto"/>
              </a:rPr>
              <a:t>Proponer </a:t>
            </a:r>
            <a:r>
              <a:rPr b="1" lang="es-ES" sz="2000" strike="noStrike" u="none">
                <a:solidFill>
                  <a:srgbClr val="404040"/>
                </a:solidFill>
                <a:uFillTx/>
                <a:latin typeface="Roboto"/>
                <a:ea typeface="Roboto"/>
              </a:rPr>
              <a:t>rutinas musicales para el bienestar</a:t>
            </a:r>
            <a:r>
              <a:rPr b="0" lang="es-ES" sz="2000" strike="noStrike" u="none">
                <a:solidFill>
                  <a:srgbClr val="404040"/>
                </a:solidFill>
                <a:uFillTx/>
                <a:latin typeface="Roboto"/>
                <a:ea typeface="Roboto"/>
              </a:rPr>
              <a:t>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transition spd="slow">
    <p:wipe dir="l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39000" b="-3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238040" y="294264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s-ES" sz="6000" strike="noStrike" u="none">
                <a:solidFill>
                  <a:schemeClr val="dk1"/>
                </a:solidFill>
                <a:uFillTx/>
                <a:latin typeface="Arial"/>
                <a:ea typeface="Roboto"/>
              </a:rPr>
              <a:t>Muchas gracias</a:t>
            </a:r>
            <a:br>
              <a:rPr sz="4000"/>
            </a:br>
            <a:r>
              <a:rPr b="0" lang="es-ES" sz="3600" strike="noStrike" u="none">
                <a:solidFill>
                  <a:schemeClr val="dk1"/>
                </a:solidFill>
                <a:uFillTx/>
                <a:latin typeface="Arial"/>
                <a:ea typeface="Roboto"/>
              </a:rPr>
              <a:t>por acompañarnos en este viaje de descubrimiento musical.</a:t>
            </a:r>
            <a:br>
              <a:rPr sz="3600"/>
            </a:br>
            <a:br>
              <a:rPr sz="3600"/>
            </a:br>
            <a:r>
              <a:rPr b="0" lang="es-ES" sz="3600" strike="noStrike" u="none">
                <a:solidFill>
                  <a:schemeClr val="dk1"/>
                </a:solidFill>
                <a:uFillTx/>
                <a:latin typeface="Arial"/>
                <a:ea typeface="Roboto"/>
              </a:rPr>
              <a:t>Con este proyecto hemos recordado el poder que tiene la música para conectarnos, incluso cuando el mundo parece estar más separado que nunca.</a:t>
            </a:r>
            <a:endParaRPr b="0" lang="es-ES" sz="3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>
              <a:buNone/>
            </a:pP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2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0040" y="5629680"/>
            <a:ext cx="487080" cy="48708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  <p:timing>
    <p:tnLst>
      <p:par>
        <p:cTn id="74" dur="indefinite" restart="never" nodeType="tmRoot">
          <p:childTnLst>
            <p:seq>
              <p:cTn id="75" dur="indefinite" nodeType="mainSeq"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287313" fill="hold"/>
                                        <p:tgtEl>
                                          <p:spTgt spid="1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39000" b="-3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n 9" descr=""/>
          <p:cNvPicPr/>
          <p:nvPr/>
        </p:nvPicPr>
        <p:blipFill>
          <a:blip r:embed="rId2"/>
          <a:srcRect l="17534" t="11892" r="16991" b="6411"/>
          <a:stretch/>
        </p:blipFill>
        <p:spPr>
          <a:xfrm>
            <a:off x="3931560" y="728640"/>
            <a:ext cx="4328280" cy="5400360"/>
          </a:xfrm>
          <a:prstGeom prst="rect">
            <a:avLst/>
          </a:prstGeom>
          <a:ln w="0">
            <a:noFill/>
          </a:ln>
          <a:effectLst>
            <a:softEdge rad="431640"/>
          </a:effectLst>
        </p:spPr>
      </p:pic>
    </p:spTree>
  </p:cSld>
  <mc:AlternateContent>
    <mc:Choice Requires="p14">
      <p:transition spd="slow" p14:dur="325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mph" presetID="30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39000" b="-3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ángulo 4"/>
          <p:cNvSpPr/>
          <p:nvPr/>
        </p:nvSpPr>
        <p:spPr>
          <a:xfrm>
            <a:off x="1244160" y="1722600"/>
            <a:ext cx="5257080" cy="4453920"/>
          </a:xfrm>
          <a:prstGeom prst="rect">
            <a:avLst/>
          </a:prstGeom>
          <a:solidFill>
            <a:srgbClr val="b2c4d7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0000" y="2948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s-ES" sz="6000" strike="noStrike" u="none">
                <a:solidFill>
                  <a:schemeClr val="dk1"/>
                </a:solidFill>
                <a:uFillTx/>
                <a:latin typeface="Arial"/>
                <a:ea typeface="Calibri"/>
              </a:rPr>
              <a:t>Quiénes somos</a:t>
            </a:r>
            <a:endParaRPr b="0" lang="es-ES" sz="6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1545120" y="1864440"/>
            <a:ext cx="5151960" cy="430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s-ES" sz="2800" strike="noStrike" u="none">
                <a:solidFill>
                  <a:schemeClr val="dk1"/>
                </a:solidFill>
                <a:uFillTx/>
                <a:latin typeface="Arial"/>
              </a:rPr>
              <a:t>Sandra Simón</a:t>
            </a:r>
            <a:br>
              <a:rPr sz="2800"/>
            </a:br>
            <a:r>
              <a:rPr b="0" lang="es-ES" sz="2200" strike="noStrike" u="none">
                <a:solidFill>
                  <a:schemeClr val="dk1"/>
                </a:solidFill>
                <a:uFillTx/>
                <a:latin typeface="Arial"/>
              </a:rPr>
              <a:t>Data Engineer </a:t>
            </a:r>
            <a:endParaRPr b="0" lang="es-ES" sz="2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</a:pPr>
            <a:endParaRPr b="0" lang="es-ES" sz="2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s-ES" sz="2800" strike="noStrike" u="none">
                <a:solidFill>
                  <a:schemeClr val="dk1"/>
                </a:solidFill>
                <a:uFillTx/>
                <a:latin typeface="Arial"/>
              </a:rPr>
              <a:t>Isabel Mañero</a:t>
            </a:r>
            <a:br>
              <a:rPr sz="2800"/>
            </a:br>
            <a:r>
              <a:rPr b="0" lang="es-ES" sz="2200" strike="noStrike" u="none">
                <a:solidFill>
                  <a:schemeClr val="dk1"/>
                </a:solidFill>
                <a:uFillTx/>
                <a:latin typeface="Arial"/>
              </a:rPr>
              <a:t>BI Analyst </a:t>
            </a:r>
            <a:endParaRPr b="0" lang="es-ES" sz="2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</a:pPr>
            <a:endParaRPr b="0" lang="es-ES" sz="2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s-ES" sz="2800" strike="noStrike" u="none">
                <a:solidFill>
                  <a:schemeClr val="dk1"/>
                </a:solidFill>
                <a:uFillTx/>
                <a:latin typeface="Arial"/>
              </a:rPr>
              <a:t>Nuria Salas</a:t>
            </a:r>
            <a:br>
              <a:rPr sz="2800"/>
            </a:br>
            <a:r>
              <a:rPr b="0" lang="es-ES" sz="2200" strike="noStrike" u="none">
                <a:solidFill>
                  <a:schemeClr val="dk1"/>
                </a:solidFill>
                <a:uFillTx/>
                <a:latin typeface="Arial"/>
              </a:rPr>
              <a:t>Data Analyst </a:t>
            </a:r>
            <a:endParaRPr b="0" lang="es-ES" sz="2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s-ES" sz="2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s-ES" sz="2800" strike="noStrike" u="none">
                <a:solidFill>
                  <a:schemeClr val="dk1"/>
                </a:solidFill>
                <a:uFillTx/>
                <a:latin typeface="Arial"/>
                <a:ea typeface="Noto Sans CJK SC"/>
              </a:rPr>
              <a:t>Ana Molinero</a:t>
            </a:r>
            <a:br>
              <a:rPr sz="2800"/>
            </a:br>
            <a:r>
              <a:rPr b="0" lang="es-ES" sz="2200" strike="noStrike" u="none">
                <a:solidFill>
                  <a:schemeClr val="dk1"/>
                </a:solidFill>
                <a:uFillTx/>
                <a:latin typeface="Arial"/>
                <a:ea typeface="Noto Sans CJK SC"/>
              </a:rPr>
              <a:t>Data Analyst</a:t>
            </a:r>
            <a:endParaRPr b="0" lang="es-ES" sz="2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</a:pPr>
            <a:endParaRPr b="0" lang="es-ES" sz="2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s-ES" sz="2800" strike="noStrike" u="none">
                <a:solidFill>
                  <a:schemeClr val="dk1"/>
                </a:solidFill>
                <a:uFillTx/>
                <a:latin typeface="Arial"/>
                <a:ea typeface="Noto Sans CJK SC"/>
              </a:rPr>
              <a:t>Sara Arranz</a:t>
            </a:r>
            <a:br>
              <a:rPr sz="2800"/>
            </a:br>
            <a:r>
              <a:rPr b="0" lang="es-ES" sz="2200" strike="noStrike" u="none">
                <a:solidFill>
                  <a:schemeClr val="dk1"/>
                </a:solidFill>
                <a:uFillTx/>
                <a:latin typeface="Arial"/>
                <a:ea typeface="Noto Sans CJK SC"/>
              </a:rPr>
              <a:t>Data Analyst</a:t>
            </a:r>
            <a:endParaRPr b="0" lang="es-ES" sz="2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700680" y="1722600"/>
            <a:ext cx="5257080" cy="4453920"/>
          </a:xfrm>
          <a:prstGeom prst="rect">
            <a:avLst/>
          </a:prstGeom>
          <a:solidFill>
            <a:srgbClr val="b2c4d7">
              <a:alpha val="50000"/>
            </a:srgbClr>
          </a:solidFill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s-ES" sz="2800" strike="noStrike" u="none">
                <a:solidFill>
                  <a:schemeClr val="dk1"/>
                </a:solidFill>
                <a:uFillTx/>
                <a:latin typeface="Arial"/>
              </a:rPr>
              <a:t>Transparencia </a:t>
            </a: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s-ES" sz="2800" strike="noStrike" u="none">
                <a:solidFill>
                  <a:schemeClr val="dk1"/>
                </a:solidFill>
                <a:uFillTx/>
                <a:latin typeface="Arial"/>
              </a:rPr>
              <a:t>Innovación </a:t>
            </a: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s-ES" sz="2800" strike="noStrike" u="none">
                <a:solidFill>
                  <a:schemeClr val="dk1"/>
                </a:solidFill>
                <a:uFillTx/>
                <a:latin typeface="Arial"/>
              </a:rPr>
              <a:t>Ética </a:t>
            </a: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s-ES" sz="2800" strike="noStrike" u="none">
                <a:solidFill>
                  <a:schemeClr val="dk1"/>
                </a:solidFill>
                <a:uFillTx/>
                <a:latin typeface="Arial"/>
              </a:rPr>
              <a:t>Colaboración </a:t>
            </a: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s-ES" sz="2800" strike="noStrike" u="none">
                <a:solidFill>
                  <a:schemeClr val="dk1"/>
                </a:solidFill>
                <a:uFillTx/>
                <a:latin typeface="Arial"/>
              </a:rPr>
              <a:t>Empoderamiento</a:t>
            </a: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s-ES" sz="2800" strike="noStrike" u="none">
                <a:solidFill>
                  <a:schemeClr val="dk1"/>
                </a:solidFill>
                <a:uFillTx/>
                <a:latin typeface="Arial"/>
              </a:rPr>
              <a:t>Excelencia </a:t>
            </a: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grpSp>
        <p:nvGrpSpPr>
          <p:cNvPr id="80" name="Grupo 5"/>
          <p:cNvGrpSpPr/>
          <p:nvPr/>
        </p:nvGrpSpPr>
        <p:grpSpPr>
          <a:xfrm>
            <a:off x="695880" y="1520640"/>
            <a:ext cx="845280" cy="827640"/>
            <a:chOff x="695880" y="1520640"/>
            <a:chExt cx="845280" cy="827640"/>
          </a:xfrm>
        </p:grpSpPr>
        <p:sp>
          <p:nvSpPr>
            <p:cNvPr id="81" name="Elipse 3"/>
            <p:cNvSpPr/>
            <p:nvPr/>
          </p:nvSpPr>
          <p:spPr>
            <a:xfrm>
              <a:off x="695880" y="1520640"/>
              <a:ext cx="845280" cy="827640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s-ES" sz="1800" strike="noStrike" u="none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82" name="Elipse 4"/>
            <p:cNvSpPr/>
            <p:nvPr/>
          </p:nvSpPr>
          <p:spPr>
            <a:xfrm>
              <a:off x="763560" y="1583640"/>
              <a:ext cx="709200" cy="704160"/>
            </a:xfrm>
            <a:prstGeom prst="ellipse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s-ES" sz="1800" strike="noStrike" u="none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83" name="Grupo 6"/>
          <p:cNvGrpSpPr/>
          <p:nvPr/>
        </p:nvGrpSpPr>
        <p:grpSpPr>
          <a:xfrm>
            <a:off x="695520" y="2471040"/>
            <a:ext cx="845640" cy="827640"/>
            <a:chOff x="695520" y="2471040"/>
            <a:chExt cx="845640" cy="827640"/>
          </a:xfrm>
        </p:grpSpPr>
        <p:sp>
          <p:nvSpPr>
            <p:cNvPr id="84" name="Elipse 7"/>
            <p:cNvSpPr/>
            <p:nvPr/>
          </p:nvSpPr>
          <p:spPr>
            <a:xfrm>
              <a:off x="695520" y="2471040"/>
              <a:ext cx="845640" cy="827640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s-ES" sz="1800" strike="noStrike" u="none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85" name="Elipse 8"/>
            <p:cNvSpPr/>
            <p:nvPr/>
          </p:nvSpPr>
          <p:spPr>
            <a:xfrm>
              <a:off x="763560" y="2533680"/>
              <a:ext cx="709560" cy="704160"/>
            </a:xfrm>
            <a:prstGeom prst="ellipse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s-ES" sz="1800" strike="noStrike" u="none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86" name="Grupo 10"/>
          <p:cNvGrpSpPr/>
          <p:nvPr/>
        </p:nvGrpSpPr>
        <p:grpSpPr>
          <a:xfrm>
            <a:off x="720000" y="3401640"/>
            <a:ext cx="845640" cy="827640"/>
            <a:chOff x="720000" y="3401640"/>
            <a:chExt cx="845640" cy="827640"/>
          </a:xfrm>
        </p:grpSpPr>
        <p:sp>
          <p:nvSpPr>
            <p:cNvPr id="87" name="Elipse 11"/>
            <p:cNvSpPr/>
            <p:nvPr/>
          </p:nvSpPr>
          <p:spPr>
            <a:xfrm>
              <a:off x="720000" y="3401640"/>
              <a:ext cx="845640" cy="827640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s-ES" sz="1800" strike="noStrike" u="none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88" name="Elipse 12"/>
            <p:cNvSpPr/>
            <p:nvPr/>
          </p:nvSpPr>
          <p:spPr>
            <a:xfrm>
              <a:off x="780120" y="3438720"/>
              <a:ext cx="726120" cy="738000"/>
            </a:xfrm>
            <a:prstGeom prst="ellipse">
              <a:avLst/>
            </a:prstGeom>
            <a:blipFill rotWithShape="0">
              <a:blip r:embed="rId4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s-ES" sz="1800" strike="noStrike" u="none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89" name="Grupo 13"/>
          <p:cNvGrpSpPr/>
          <p:nvPr/>
        </p:nvGrpSpPr>
        <p:grpSpPr>
          <a:xfrm>
            <a:off x="689040" y="4304160"/>
            <a:ext cx="845640" cy="827640"/>
            <a:chOff x="689040" y="4304160"/>
            <a:chExt cx="845640" cy="827640"/>
          </a:xfrm>
        </p:grpSpPr>
        <p:sp>
          <p:nvSpPr>
            <p:cNvPr id="90" name="Elipse 14"/>
            <p:cNvSpPr/>
            <p:nvPr/>
          </p:nvSpPr>
          <p:spPr>
            <a:xfrm>
              <a:off x="689040" y="4304160"/>
              <a:ext cx="845640" cy="827640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s-ES" sz="1800" strike="noStrike" u="none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91" name="Elipse 15"/>
            <p:cNvSpPr/>
            <p:nvPr/>
          </p:nvSpPr>
          <p:spPr>
            <a:xfrm>
              <a:off x="757080" y="4366800"/>
              <a:ext cx="709560" cy="704160"/>
            </a:xfrm>
            <a:prstGeom prst="ellipse">
              <a:avLst/>
            </a:prstGeom>
            <a:blipFill rotWithShape="0">
              <a:blip r:embed="rId5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s-ES" sz="1800" strike="noStrike" u="none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92" name="Grupo 16"/>
          <p:cNvGrpSpPr/>
          <p:nvPr/>
        </p:nvGrpSpPr>
        <p:grpSpPr>
          <a:xfrm>
            <a:off x="697320" y="5293440"/>
            <a:ext cx="845640" cy="827640"/>
            <a:chOff x="697320" y="5293440"/>
            <a:chExt cx="845640" cy="827640"/>
          </a:xfrm>
        </p:grpSpPr>
        <p:sp>
          <p:nvSpPr>
            <p:cNvPr id="93" name="Elipse 17"/>
            <p:cNvSpPr/>
            <p:nvPr/>
          </p:nvSpPr>
          <p:spPr>
            <a:xfrm>
              <a:off x="697320" y="5293440"/>
              <a:ext cx="845640" cy="827640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s-ES" sz="1800" strike="noStrike" u="none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94" name="Elipse 18"/>
            <p:cNvSpPr/>
            <p:nvPr/>
          </p:nvSpPr>
          <p:spPr>
            <a:xfrm>
              <a:off x="765000" y="5356080"/>
              <a:ext cx="709560" cy="704160"/>
            </a:xfrm>
            <a:prstGeom prst="ellipse">
              <a:avLst/>
            </a:prstGeom>
            <a:blipFill rotWithShape="0">
              <a:blip r:embed="rId6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s-ES" sz="1800" strike="noStrike" u="none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</p:spTree>
  </p:cSld>
  <p:transition spd="slow">
    <p:wipe dir="l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39000" b="-3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55116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s-ES" sz="6000" strike="noStrike" u="none">
                <a:solidFill>
                  <a:schemeClr val="dk1"/>
                </a:solidFill>
                <a:uFillTx/>
                <a:latin typeface="Arial"/>
              </a:rPr>
              <a:t>Nuestro proyecto</a:t>
            </a:r>
            <a:endParaRPr b="0" lang="es-ES" sz="6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840000" y="4140000"/>
            <a:ext cx="4237200" cy="1814400"/>
          </a:xfrm>
          <a:prstGeom prst="rect">
            <a:avLst/>
          </a:prstGeom>
          <a:solidFill>
            <a:srgbClr val="b2c4d7">
              <a:alpha val="50000"/>
            </a:srgbClr>
          </a:solidFill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s-ES" sz="2800" strike="noStrike" u="none">
                <a:solidFill>
                  <a:schemeClr val="dk1"/>
                </a:solidFill>
                <a:uFillTx/>
                <a:latin typeface="Calibri"/>
              </a:rPr>
              <a:t>Empresa contratante:</a:t>
            </a: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800" strike="noStrike" u="none">
                <a:solidFill>
                  <a:schemeClr val="dk1"/>
                </a:solidFill>
                <a:uFillTx/>
                <a:latin typeface="Calibri"/>
              </a:rPr>
              <a:t>Music Stream en colaboración con la Fundación Armonía Social.</a:t>
            </a: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720000" y="2337480"/>
            <a:ext cx="5180760" cy="3602160"/>
          </a:xfrm>
          <a:prstGeom prst="rect">
            <a:avLst/>
          </a:prstGeom>
          <a:solidFill>
            <a:srgbClr val="b2c4d7"/>
          </a:solidFill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s-ES" sz="2800" strike="noStrike" u="none">
                <a:solidFill>
                  <a:schemeClr val="dk1"/>
                </a:solidFill>
                <a:uFillTx/>
                <a:latin typeface="Arial"/>
              </a:rPr>
              <a:t>Objeto de análisis:</a:t>
            </a: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800" strike="noStrike" u="none">
                <a:solidFill>
                  <a:schemeClr val="dk1"/>
                </a:solidFill>
                <a:uFillTx/>
                <a:latin typeface="Arial"/>
              </a:rPr>
              <a:t>Estudio de tendencias musicales relevantes durante la pandemia.</a:t>
            </a: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1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s-ES" sz="2800" strike="noStrike" u="none">
                <a:solidFill>
                  <a:schemeClr val="dk1"/>
                </a:solidFill>
                <a:uFillTx/>
                <a:latin typeface="Arial"/>
              </a:rPr>
              <a:t>Objetivo del proyecto:</a:t>
            </a: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ES" sz="2800" strike="noStrike" u="none">
                <a:solidFill>
                  <a:schemeClr val="dk1"/>
                </a:solidFill>
                <a:uFillTx/>
                <a:latin typeface="Arial"/>
              </a:rPr>
              <a:t>Obtener resultados concluyentes para la implementación de recursos musicales en servicios de atención domiciliaria.</a:t>
            </a: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E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98" name="Imagen 6" descr=""/>
          <p:cNvPicPr/>
          <p:nvPr/>
        </p:nvPicPr>
        <p:blipFill>
          <a:blip r:embed="rId2"/>
          <a:srcRect l="22661" t="23718" r="22146" b="22168"/>
          <a:stretch/>
        </p:blipFill>
        <p:spPr>
          <a:xfrm>
            <a:off x="9026280" y="2037960"/>
            <a:ext cx="1593360" cy="1561680"/>
          </a:xfrm>
          <a:prstGeom prst="rect">
            <a:avLst/>
          </a:prstGeom>
          <a:ln w="0">
            <a:noFill/>
          </a:ln>
        </p:spPr>
      </p:pic>
      <p:pic>
        <p:nvPicPr>
          <p:cNvPr id="99" name="Imagen 7" descr=""/>
          <p:cNvPicPr/>
          <p:nvPr/>
        </p:nvPicPr>
        <p:blipFill>
          <a:blip r:embed="rId3"/>
          <a:stretch/>
        </p:blipFill>
        <p:spPr>
          <a:xfrm>
            <a:off x="6946920" y="2086920"/>
            <a:ext cx="1512720" cy="15127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39000" b="-3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n 7" descr=""/>
          <p:cNvPicPr/>
          <p:nvPr/>
        </p:nvPicPr>
        <p:blipFill>
          <a:blip r:embed="rId2"/>
          <a:stretch/>
        </p:blipFill>
        <p:spPr>
          <a:xfrm>
            <a:off x="354240" y="1928880"/>
            <a:ext cx="11483280" cy="4020480"/>
          </a:xfrm>
          <a:prstGeom prst="rect">
            <a:avLst/>
          </a:prstGeom>
          <a:ln w="0">
            <a:noFill/>
          </a:ln>
        </p:spPr>
      </p:pic>
      <p:sp>
        <p:nvSpPr>
          <p:cNvPr id="101" name="CuadroTexto 8"/>
          <p:cNvSpPr/>
          <p:nvPr/>
        </p:nvSpPr>
        <p:spPr>
          <a:xfrm>
            <a:off x="4470120" y="776520"/>
            <a:ext cx="38030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ES" sz="5400" strike="noStrike" u="none">
                <a:solidFill>
                  <a:schemeClr val="dk1"/>
                </a:solidFill>
                <a:uFillTx/>
                <a:latin typeface="Arial"/>
              </a:rPr>
              <a:t>Cronología</a:t>
            </a:r>
            <a:endParaRPr b="0" lang="es-ES" sz="5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transition spd="slow">
    <p:wipe dir="l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39000" b="-3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n 1" descr=""/>
          <p:cNvPicPr/>
          <p:nvPr/>
        </p:nvPicPr>
        <p:blipFill>
          <a:blip r:embed="rId2"/>
          <a:stretch/>
        </p:blipFill>
        <p:spPr>
          <a:xfrm>
            <a:off x="1124280" y="1333800"/>
            <a:ext cx="10522080" cy="418824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  <p:timing>
    <p:tnLst>
      <p:par>
        <p:cTn id="10" dur="indefinite" restart="never" nodeType="tmRoot">
          <p:childTnLst>
            <p:seq>
              <p:cTn id="11" dur="indefinite" nodeType="mainSeq">
                <p:childTnLst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39000" b="-3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n 7" descr=""/>
          <p:cNvPicPr/>
          <p:nvPr/>
        </p:nvPicPr>
        <p:blipFill>
          <a:blip r:embed="rId2"/>
          <a:stretch/>
        </p:blipFill>
        <p:spPr>
          <a:xfrm>
            <a:off x="354240" y="1417680"/>
            <a:ext cx="11483280" cy="402048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39000" b="-3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n 1" descr=""/>
          <p:cNvPicPr/>
          <p:nvPr/>
        </p:nvPicPr>
        <p:blipFill>
          <a:blip r:embed="rId2"/>
          <a:stretch/>
        </p:blipFill>
        <p:spPr>
          <a:xfrm>
            <a:off x="176400" y="780120"/>
            <a:ext cx="11838960" cy="529740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39000" b="-3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415240" y="959040"/>
            <a:ext cx="7361280" cy="178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9999"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s-ES" sz="6000" strike="noStrike" u="none">
                <a:solidFill>
                  <a:schemeClr val="dk1"/>
                </a:solidFill>
                <a:uFillTx/>
                <a:latin typeface="Calibri Light"/>
              </a:rPr>
              <a:t>21 artistas se han consolidado desde 2018</a:t>
            </a:r>
            <a:endParaRPr b="0" lang="es-ES" sz="6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06" name="Imagen 4" descr=""/>
          <p:cNvPicPr/>
          <p:nvPr/>
        </p:nvPicPr>
        <p:blipFill>
          <a:blip r:embed="rId2"/>
          <a:stretch/>
        </p:blipFill>
        <p:spPr>
          <a:xfrm>
            <a:off x="1755720" y="3272400"/>
            <a:ext cx="3464280" cy="1673640"/>
          </a:xfrm>
          <a:prstGeom prst="rect">
            <a:avLst/>
          </a:prstGeom>
          <a:ln w="0">
            <a:noFill/>
          </a:ln>
        </p:spPr>
      </p:pic>
      <p:pic>
        <p:nvPicPr>
          <p:cNvPr id="107" name="Imagen 6" descr=""/>
          <p:cNvPicPr/>
          <p:nvPr/>
        </p:nvPicPr>
        <p:blipFill>
          <a:blip r:embed="rId3"/>
          <a:stretch/>
        </p:blipFill>
        <p:spPr>
          <a:xfrm>
            <a:off x="4080600" y="4319640"/>
            <a:ext cx="3464280" cy="1679400"/>
          </a:xfrm>
          <a:prstGeom prst="rect">
            <a:avLst/>
          </a:prstGeom>
          <a:ln w="0">
            <a:noFill/>
          </a:ln>
        </p:spPr>
      </p:pic>
      <p:pic>
        <p:nvPicPr>
          <p:cNvPr id="108" name="Imagen 3" descr=""/>
          <p:cNvPicPr/>
          <p:nvPr/>
        </p:nvPicPr>
        <p:blipFill>
          <a:blip r:embed="rId4"/>
          <a:stretch/>
        </p:blipFill>
        <p:spPr>
          <a:xfrm>
            <a:off x="6830280" y="3272400"/>
            <a:ext cx="3464280" cy="1745280"/>
          </a:xfrm>
          <a:prstGeom prst="rect">
            <a:avLst/>
          </a:prstGeom>
          <a:ln w="0">
            <a:noFill/>
          </a:ln>
        </p:spPr>
      </p:pic>
      <p:pic>
        <p:nvPicPr>
          <p:cNvPr id="109" name="" descr="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r:link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9880" y="6269040"/>
            <a:ext cx="244080" cy="244080"/>
          </a:xfrm>
          <a:prstGeom prst="rect">
            <a:avLst/>
          </a:prstGeom>
          <a:ln w="0">
            <a:noFill/>
          </a:ln>
        </p:spPr>
      </p:pic>
      <p:sp>
        <p:nvSpPr>
          <p:cNvPr id="110" name="CuadroTexto 7"/>
          <p:cNvSpPr/>
          <p:nvPr/>
        </p:nvSpPr>
        <p:spPr>
          <a:xfrm>
            <a:off x="7667280" y="3960360"/>
            <a:ext cx="789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S" sz="1800" strike="noStrike" u="none">
                <a:solidFill>
                  <a:schemeClr val="lt1"/>
                </a:solidFill>
                <a:uFillTx/>
                <a:latin typeface="Century Gothic"/>
              </a:rPr>
              <a:t>INDIE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CuadroTexto 8"/>
          <p:cNvSpPr/>
          <p:nvPr/>
        </p:nvSpPr>
        <p:spPr>
          <a:xfrm>
            <a:off x="2609280" y="3924720"/>
            <a:ext cx="662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S" sz="1800" strike="noStrike" u="none">
                <a:solidFill>
                  <a:schemeClr val="lt1"/>
                </a:solidFill>
                <a:uFillTx/>
                <a:latin typeface="Century Gothic"/>
              </a:rPr>
              <a:t>POP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2" name="CuadroTexto 9"/>
          <p:cNvSpPr/>
          <p:nvPr/>
        </p:nvSpPr>
        <p:spPr>
          <a:xfrm>
            <a:off x="4969080" y="4946400"/>
            <a:ext cx="163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S" sz="1800" strike="noStrike" u="none">
                <a:solidFill>
                  <a:schemeClr val="lt1"/>
                </a:solidFill>
                <a:uFillTx/>
                <a:latin typeface="Century Gothic"/>
              </a:rPr>
              <a:t>REGGAETON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3" name="Imagen 15" descr=""/>
          <p:cNvPicPr/>
          <p:nvPr/>
        </p:nvPicPr>
        <p:blipFill>
          <a:blip r:embed="rId8"/>
          <a:stretch/>
        </p:blipFill>
        <p:spPr>
          <a:xfrm>
            <a:off x="3625200" y="3316320"/>
            <a:ext cx="1521360" cy="9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18" dur="indefinite" restart="never" nodeType="tmRoot">
          <p:childTnLst>
            <p:seq>
              <p:cTn id="19" dur="indefinite" nodeType="mainSeq"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0" fill="hold"/>
                                        <p:tgtEl>
                                          <p:spTgt spid="1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2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2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2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  <a:solidFill>
          <a:schemeClr val="phClr"/>
        </a:soli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63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  <a:solidFill>
          <a:schemeClr val="phClr"/>
        </a:soli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63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  <a:solidFill>
          <a:schemeClr val="phClr"/>
        </a:soli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63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1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  <a:solidFill>
          <a:schemeClr val="phClr"/>
        </a:soli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63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  <a:solidFill>
          <a:schemeClr val="phClr"/>
        </a:soli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63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  <a:solidFill>
          <a:schemeClr val="phClr"/>
        </a:soli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63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  <a:solidFill>
          <a:schemeClr val="phClr"/>
        </a:soli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63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  <a:solidFill>
          <a:schemeClr val="phClr"/>
        </a:soli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63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  <a:solidFill>
          <a:schemeClr val="phClr"/>
        </a:soli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63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  <a:solidFill>
          <a:schemeClr val="phClr"/>
        </a:soli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63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  <a:solidFill>
          <a:schemeClr val="phClr"/>
        </a:soli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63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</TotalTime>
  <Application>LibreOffice/24.8.0.3$Windows_X86_64 LibreOffice_project/0bdf1299c94fe897b119f97f3c613e9dca6be583</Application>
  <AppVersion>15.0000</AppVersion>
  <Words>300</Words>
  <Paragraphs>57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2025-03-13T06:50:54Z</dcterms:created>
  <dc:creator>Isabel Mañero Dominguez</dc:creator>
  <dc:description/>
  <dc:language>es-ES</dc:language>
  <cp:lastModifiedBy>Isabel Mañero Dominguez</cp:lastModifiedBy>
  <dcterms:modified xsi:type="dcterms:W3CDTF">2025-03-17T10:36:20Z</dcterms:modified>
  <cp:revision>129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5</vt:i4>
  </property>
  <property fmtid="{D5CDD505-2E9C-101B-9397-08002B2CF9AE}" pid="3" name="PresentationFormat">
    <vt:lpwstr>Panorámica</vt:lpwstr>
  </property>
  <property fmtid="{D5CDD505-2E9C-101B-9397-08002B2CF9AE}" pid="4" name="Slides">
    <vt:i4>18</vt:i4>
  </property>
</Properties>
</file>